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77" r:id="rId3"/>
    <p:sldId id="322" r:id="rId4"/>
    <p:sldId id="323" r:id="rId5"/>
    <p:sldId id="324" r:id="rId6"/>
    <p:sldId id="280" r:id="rId7"/>
    <p:sldId id="325" r:id="rId8"/>
    <p:sldId id="326" r:id="rId9"/>
    <p:sldId id="281" r:id="rId10"/>
    <p:sldId id="282" r:id="rId11"/>
    <p:sldId id="328" r:id="rId12"/>
    <p:sldId id="337" r:id="rId13"/>
    <p:sldId id="343" r:id="rId14"/>
    <p:sldId id="338" r:id="rId15"/>
    <p:sldId id="339" r:id="rId16"/>
    <p:sldId id="344" r:id="rId17"/>
    <p:sldId id="345" r:id="rId18"/>
    <p:sldId id="340" r:id="rId19"/>
    <p:sldId id="347" r:id="rId20"/>
    <p:sldId id="289" r:id="rId21"/>
    <p:sldId id="291" r:id="rId22"/>
    <p:sldId id="329" r:id="rId23"/>
    <p:sldId id="331" r:id="rId24"/>
    <p:sldId id="341" r:id="rId25"/>
    <p:sldId id="335" r:id="rId26"/>
    <p:sldId id="299" r:id="rId27"/>
    <p:sldId id="300" r:id="rId28"/>
    <p:sldId id="327" r:id="rId29"/>
    <p:sldId id="317" r:id="rId30"/>
    <p:sldId id="290" r:id="rId31"/>
    <p:sldId id="348" r:id="rId32"/>
    <p:sldId id="349" r:id="rId33"/>
    <p:sldId id="263" r:id="rId34"/>
    <p:sldId id="330" r:id="rId35"/>
    <p:sldId id="332" r:id="rId36"/>
    <p:sldId id="333" r:id="rId37"/>
    <p:sldId id="334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15" r:id="rId46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416"/>
    </p:cViewPr>
  </p:sorterViewPr>
  <p:notesViewPr>
    <p:cSldViewPr snapToGrid="0">
      <p:cViewPr varScale="1">
        <p:scale>
          <a:sx n="54" d="100"/>
          <a:sy n="54" d="100"/>
        </p:scale>
        <p:origin x="289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sheet%20in%20State%20Of%20Waste_JG.pp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7% growth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42</c:v>
                </c:pt>
                <c:pt idx="1">
                  <c:v>48</c:v>
                </c:pt>
                <c:pt idx="2">
                  <c:v>54</c:v>
                </c:pt>
                <c:pt idx="3">
                  <c:v>60</c:v>
                </c:pt>
                <c:pt idx="4">
                  <c:v>66</c:v>
                </c:pt>
                <c:pt idx="5">
                  <c:v>72</c:v>
                </c:pt>
                <c:pt idx="6">
                  <c:v>78</c:v>
                </c:pt>
                <c:pt idx="7">
                  <c:v>84</c:v>
                </c:pt>
                <c:pt idx="8">
                  <c:v>90</c:v>
                </c:pt>
                <c:pt idx="9">
                  <c:v>96</c:v>
                </c:pt>
                <c:pt idx="10">
                  <c:v>102</c:v>
                </c:pt>
                <c:pt idx="11">
                  <c:v>108</c:v>
                </c:pt>
                <c:pt idx="12">
                  <c:v>114</c:v>
                </c:pt>
                <c:pt idx="13">
                  <c:v>120</c:v>
                </c:pt>
                <c:pt idx="14">
                  <c:v>126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4.30% growth</c:v>
                </c:pt>
              </c:strCache>
            </c:strRef>
          </c:tx>
          <c:spPr>
            <a:ln w="508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42</c:v>
                </c:pt>
                <c:pt idx="1">
                  <c:v>45</c:v>
                </c:pt>
                <c:pt idx="2">
                  <c:v>48</c:v>
                </c:pt>
                <c:pt idx="3">
                  <c:v>51</c:v>
                </c:pt>
                <c:pt idx="4">
                  <c:v>54</c:v>
                </c:pt>
                <c:pt idx="5">
                  <c:v>57</c:v>
                </c:pt>
                <c:pt idx="6">
                  <c:v>60</c:v>
                </c:pt>
                <c:pt idx="7">
                  <c:v>63</c:v>
                </c:pt>
                <c:pt idx="8">
                  <c:v>66</c:v>
                </c:pt>
                <c:pt idx="9">
                  <c:v>69</c:v>
                </c:pt>
                <c:pt idx="10">
                  <c:v>72</c:v>
                </c:pt>
                <c:pt idx="11">
                  <c:v>75</c:v>
                </c:pt>
                <c:pt idx="12">
                  <c:v>78</c:v>
                </c:pt>
                <c:pt idx="13">
                  <c:v>81</c:v>
                </c:pt>
                <c:pt idx="14">
                  <c:v>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1.50% growth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42</c:v>
                </c:pt>
                <c:pt idx="1">
                  <c:v>43</c:v>
                </c:pt>
                <c:pt idx="2">
                  <c:v>44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50</c:v>
                </c:pt>
                <c:pt idx="9">
                  <c:v>51</c:v>
                </c:pt>
                <c:pt idx="10">
                  <c:v>52</c:v>
                </c:pt>
                <c:pt idx="11">
                  <c:v>53</c:v>
                </c:pt>
                <c:pt idx="12">
                  <c:v>54</c:v>
                </c:pt>
                <c:pt idx="13">
                  <c:v>55</c:v>
                </c:pt>
                <c:pt idx="14">
                  <c:v>56</c:v>
                </c:pt>
              </c:numCache>
            </c:numRef>
          </c:val>
        </c:ser>
        <c:marker val="1"/>
        <c:axId val="58457088"/>
        <c:axId val="58606336"/>
      </c:lineChart>
      <c:catAx>
        <c:axId val="58457088"/>
        <c:scaling>
          <c:orientation val="minMax"/>
        </c:scaling>
        <c:axPos val="b"/>
        <c:numFmt formatCode="General" sourceLinked="1"/>
        <c:tickLblPos val="nextTo"/>
        <c:crossAx val="58606336"/>
        <c:crosses val="autoZero"/>
        <c:auto val="1"/>
        <c:lblAlgn val="ctr"/>
        <c:lblOffset val="100"/>
      </c:catAx>
      <c:valAx>
        <c:axId val="58606336"/>
        <c:scaling>
          <c:orientation val="minMax"/>
        </c:scaling>
        <c:axPos val="l"/>
        <c:majorGridlines/>
        <c:numFmt formatCode="General" sourceLinked="1"/>
        <c:tickLblPos val="nextTo"/>
        <c:crossAx val="584570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>
        <c:manualLayout>
          <c:layoutTarget val="inner"/>
          <c:xMode val="edge"/>
          <c:yMode val="edge"/>
          <c:x val="0.12661524663386919"/>
          <c:y val="2.4434409690214612E-2"/>
          <c:w val="0.64599646216000051"/>
          <c:h val="0.66406376660111732"/>
        </c:manualLayout>
      </c:layout>
      <c:lineChart>
        <c:grouping val="standard"/>
        <c:ser>
          <c:idx val="0"/>
          <c:order val="0"/>
          <c:tx>
            <c:strRef>
              <c:f>'[Worksheet in State Of Waste_JG.pptx]Sheet1'!$B$1</c:f>
              <c:strCache>
                <c:ptCount val="1"/>
                <c:pt idx="0">
                  <c:v>NSW</c:v>
                </c:pt>
              </c:strCache>
            </c:strRef>
          </c:tx>
          <c:spPr>
            <a:ln w="12700">
              <a:solidFill>
                <a:srgbClr val="00009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90"/>
              </a:solidFill>
              <a:ln>
                <a:solidFill>
                  <a:srgbClr val="000090"/>
                </a:solidFill>
                <a:prstDash val="solid"/>
              </a:ln>
            </c:spPr>
          </c:marker>
          <c:cat>
            <c:numRef>
              <c:f>'[Worksheet in State Of Waste_JG.pptx]Sheet1'!$A$2:$A$13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'[Worksheet in State Of Waste_JG.pptx]Sheet1'!$B$2:$B$13</c:f>
              <c:numCache>
                <c:formatCode>General</c:formatCode>
                <c:ptCount val="12"/>
                <c:pt idx="0">
                  <c:v>19.2</c:v>
                </c:pt>
                <c:pt idx="1">
                  <c:v>19.8</c:v>
                </c:pt>
                <c:pt idx="2">
                  <c:v>22.8</c:v>
                </c:pt>
                <c:pt idx="3">
                  <c:v>29.7</c:v>
                </c:pt>
                <c:pt idx="4">
                  <c:v>46.7</c:v>
                </c:pt>
                <c:pt idx="5">
                  <c:v>46.7</c:v>
                </c:pt>
                <c:pt idx="6">
                  <c:v>58</c:v>
                </c:pt>
                <c:pt idx="7">
                  <c:v>70</c:v>
                </c:pt>
                <c:pt idx="8">
                  <c:v>82</c:v>
                </c:pt>
                <c:pt idx="9">
                  <c:v>95</c:v>
                </c:pt>
                <c:pt idx="10">
                  <c:v>108</c:v>
                </c:pt>
                <c:pt idx="11">
                  <c:v>122</c:v>
                </c:pt>
              </c:numCache>
            </c:numRef>
          </c:val>
        </c:ser>
        <c:ser>
          <c:idx val="1"/>
          <c:order val="1"/>
          <c:tx>
            <c:strRef>
              <c:f>'[Worksheet in State Of Waste_JG.pptx]Sheet1'!$C$1</c:f>
              <c:strCache>
                <c:ptCount val="1"/>
                <c:pt idx="0">
                  <c:v>VIC </c:v>
                </c:pt>
              </c:strCache>
            </c:strRef>
          </c:tx>
          <c:spPr>
            <a:ln w="12700">
              <a:solidFill>
                <a:srgbClr val="F20884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20884"/>
              </a:solidFill>
              <a:ln>
                <a:solidFill>
                  <a:srgbClr val="F20884"/>
                </a:solidFill>
                <a:prstDash val="solid"/>
              </a:ln>
            </c:spPr>
          </c:marker>
          <c:cat>
            <c:numRef>
              <c:f>'[Worksheet in State Of Waste_JG.pptx]Sheet1'!$A$2:$A$13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'[Worksheet in State Of Waste_JG.pptx]Sheet1'!$C$2:$C$13</c:f>
              <c:numCache>
                <c:formatCode>General</c:formatCode>
                <c:ptCount val="12"/>
                <c:pt idx="0">
                  <c:v>5</c:v>
                </c:pt>
                <c:pt idx="1">
                  <c:v>11.8</c:v>
                </c:pt>
                <c:pt idx="2">
                  <c:v>11.8</c:v>
                </c:pt>
                <c:pt idx="3">
                  <c:v>11.8</c:v>
                </c:pt>
                <c:pt idx="4">
                  <c:v>11.8</c:v>
                </c:pt>
                <c:pt idx="5">
                  <c:v>11.8</c:v>
                </c:pt>
                <c:pt idx="6">
                  <c:v>30</c:v>
                </c:pt>
                <c:pt idx="7">
                  <c:v>38.5</c:v>
                </c:pt>
                <c:pt idx="8">
                  <c:v>42.4</c:v>
                </c:pt>
                <c:pt idx="9">
                  <c:v>53.2</c:v>
                </c:pt>
                <c:pt idx="10">
                  <c:v>58.5</c:v>
                </c:pt>
              </c:numCache>
            </c:numRef>
          </c:val>
        </c:ser>
        <c:ser>
          <c:idx val="2"/>
          <c:order val="2"/>
          <c:tx>
            <c:strRef>
              <c:f>'[Worksheet in State Of Waste_JG.pptx]Sheet1'!$D$1</c:f>
              <c:strCache>
                <c:ptCount val="1"/>
                <c:pt idx="0">
                  <c:v>SA </c:v>
                </c:pt>
              </c:strCache>
            </c:strRef>
          </c:tx>
          <c:spPr>
            <a:ln w="12700">
              <a:solidFill>
                <a:srgbClr val="FCF305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CF305"/>
              </a:solidFill>
              <a:ln>
                <a:solidFill>
                  <a:srgbClr val="FCF305"/>
                </a:solidFill>
                <a:prstDash val="solid"/>
              </a:ln>
            </c:spPr>
          </c:marker>
          <c:cat>
            <c:numRef>
              <c:f>'[Worksheet in State Of Waste_JG.pptx]Sheet1'!$A$2:$A$13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'[Worksheet in State Of Waste_JG.pptx]Sheet1'!$D$2:$D$13</c:f>
              <c:numCache>
                <c:formatCode>General</c:formatCode>
                <c:ptCount val="12"/>
                <c:pt idx="0">
                  <c:v>10.1</c:v>
                </c:pt>
                <c:pt idx="1">
                  <c:v>10.1</c:v>
                </c:pt>
                <c:pt idx="2">
                  <c:v>10.1</c:v>
                </c:pt>
                <c:pt idx="3">
                  <c:v>20.2</c:v>
                </c:pt>
                <c:pt idx="4">
                  <c:v>20.2</c:v>
                </c:pt>
                <c:pt idx="5">
                  <c:v>20.2</c:v>
                </c:pt>
                <c:pt idx="6">
                  <c:v>20.2</c:v>
                </c:pt>
                <c:pt idx="7">
                  <c:v>20.2</c:v>
                </c:pt>
                <c:pt idx="8">
                  <c:v>20.2</c:v>
                </c:pt>
                <c:pt idx="9">
                  <c:v>21</c:v>
                </c:pt>
              </c:numCache>
            </c:numRef>
          </c:val>
        </c:ser>
        <c:ser>
          <c:idx val="3"/>
          <c:order val="3"/>
          <c:tx>
            <c:strRef>
              <c:f>'[Worksheet in State Of Waste_JG.pptx]Sheet1'!$E$1</c:f>
              <c:strCache>
                <c:ptCount val="1"/>
                <c:pt idx="0">
                  <c:v>WA </c:v>
                </c:pt>
              </c:strCache>
            </c:strRef>
          </c:tx>
          <c:spPr>
            <a:ln w="12700">
              <a:solidFill>
                <a:srgbClr val="00ABEA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ABEA"/>
                </a:solidFill>
                <a:prstDash val="solid"/>
              </a:ln>
            </c:spPr>
          </c:marker>
          <c:cat>
            <c:numRef>
              <c:f>'[Worksheet in State Of Waste_JG.pptx]Sheet1'!$A$2:$A$13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'[Worksheet in State Of Waste_JG.pptx]Sheet1'!$E$2:$E$13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</c:numCache>
            </c:numRef>
          </c:val>
        </c:ser>
        <c:ser>
          <c:idx val="4"/>
          <c:order val="4"/>
          <c:tx>
            <c:strRef>
              <c:f>'[Worksheet in State Of Waste_JG.pptx]Sheet1'!$F$1</c:f>
              <c:strCache>
                <c:ptCount val="1"/>
                <c:pt idx="0">
                  <c:v>QLD </c:v>
                </c:pt>
              </c:strCache>
            </c:strRef>
          </c:tx>
          <c:spPr>
            <a:ln w="12700">
              <a:solidFill>
                <a:srgbClr val="4600A5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4600A5"/>
                </a:solidFill>
                <a:prstDash val="solid"/>
              </a:ln>
            </c:spPr>
          </c:marker>
          <c:cat>
            <c:numRef>
              <c:f>'[Worksheet in State Of Waste_JG.pptx]Sheet1'!$A$2:$A$13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'[Worksheet in State Of Waste_JG.pptx]Sheet1'!$F$2:$F$13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marker val="1"/>
        <c:axId val="57838592"/>
        <c:axId val="58410112"/>
      </c:lineChart>
      <c:catAx>
        <c:axId val="578385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410112"/>
        <c:crosses val="autoZero"/>
        <c:auto val="1"/>
        <c:lblAlgn val="ctr"/>
        <c:lblOffset val="100"/>
        <c:tickLblSkip val="2"/>
        <c:tickMarkSkip val="1"/>
      </c:catAx>
      <c:valAx>
        <c:axId val="5841011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838592"/>
        <c:crosses val="autoZero"/>
        <c:crossBetween val="between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996761528972105"/>
          <c:y val="0.21111139744927013"/>
          <c:w val="0.15997184239507409"/>
          <c:h val="0.4921123628906103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0.63898</cdr:x>
      <cdr:y>0.46301</cdr:y>
    </cdr:from>
    <cdr:to>
      <cdr:x>0.69035</cdr:x>
      <cdr:y>0.49876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4739207" y="2467197"/>
          <a:ext cx="381000" cy="1905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0.58847</cdr:x>
      <cdr:y>0.49638</cdr:y>
    </cdr:from>
    <cdr:to>
      <cdr:x>0.63727</cdr:x>
      <cdr:y>0.53451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4364557" y="2644997"/>
          <a:ext cx="361950" cy="2032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0.5311</cdr:x>
      <cdr:y>0.5357</cdr:y>
    </cdr:from>
    <cdr:to>
      <cdr:x>0.58932</cdr:x>
      <cdr:y>0.58814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3939107" y="2854547"/>
          <a:ext cx="431800" cy="2794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0.58819</cdr:x>
      <cdr:y>0.52921</cdr:y>
    </cdr:from>
    <cdr:to>
      <cdr:x>0.59435</cdr:x>
      <cdr:y>0.53779</cdr:y>
    </cdr:to>
    <cdr:sp macro="" textlink="">
      <cdr:nvSpPr>
        <cdr:cNvPr id="14" name="Isosceles Triangle 13"/>
        <cdr:cNvSpPr/>
      </cdr:nvSpPr>
      <cdr:spPr>
        <a:xfrm xmlns:a="http://schemas.openxmlformats.org/drawingml/2006/main">
          <a:off x="4362494" y="2819940"/>
          <a:ext cx="45719" cy="45719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0.63421</cdr:x>
      <cdr:y>0.49182</cdr:y>
    </cdr:from>
    <cdr:to>
      <cdr:x>0.64037</cdr:x>
      <cdr:y>0.5004</cdr:y>
    </cdr:to>
    <cdr:sp macro="" textlink="">
      <cdr:nvSpPr>
        <cdr:cNvPr id="15" name="Isosceles Triangle 14"/>
        <cdr:cNvSpPr/>
      </cdr:nvSpPr>
      <cdr:spPr>
        <a:xfrm xmlns:a="http://schemas.openxmlformats.org/drawingml/2006/main">
          <a:off x="4703807" y="2620709"/>
          <a:ext cx="45719" cy="45719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0.6889</cdr:x>
      <cdr:y>0.4589</cdr:y>
    </cdr:from>
    <cdr:to>
      <cdr:x>0.69506</cdr:x>
      <cdr:y>0.46748</cdr:y>
    </cdr:to>
    <cdr:sp macro="" textlink="">
      <cdr:nvSpPr>
        <cdr:cNvPr id="16" name="Isosceles Triangle 15"/>
        <cdr:cNvSpPr/>
      </cdr:nvSpPr>
      <cdr:spPr>
        <a:xfrm xmlns:a="http://schemas.openxmlformats.org/drawingml/2006/main">
          <a:off x="5109414" y="2445290"/>
          <a:ext cx="45719" cy="45719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C521A-B69F-499A-BA6B-C66EB590CBF7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44B07-D484-4799-9ADD-8CC45DBDF60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008339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1AAC6-4AD9-4EE6-911B-046D0FCF0789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2920A-D396-438B-8E4D-9860FBBC0CA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3124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F1D21-A788-4832-8A6A-C9EBF86D3DEB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884729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2003 Eco-Valley became one of the first waste-to- energy facilities in the world to utilize Plasma Gasification technology on a commercial basis. Eco-Valley is located in Japan and has been successfully processing MSW with plasma for over seven years.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facility processes up to 220 tonnes-per day of MSW or up to 165 tonnes per day of a 50/50 mixture of MSW and auto shredder residue. The technology used at Eco-Valley is a result of a successful collaboration between Westinghouse Plasma Corp. and Hitachi Metals.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A372C-DE7E-4B90-A64D-06DC5EF9B815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22138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ECC7A-6569-46E2-9001-06C59CE8A598}" type="slidenum">
              <a:rPr lang="en-AU"/>
              <a:pPr/>
              <a:t>44</a:t>
            </a:fld>
            <a:endParaRPr lang="en-AU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563" y="739775"/>
            <a:ext cx="6556375" cy="3689350"/>
          </a:xfrm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972" y="4675188"/>
            <a:ext cx="4907588" cy="45100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903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critically review myths (plastic bag) and decide on priority streams based on bang for $ (s 46-47)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A372C-DE7E-4B90-A64D-06DC5EF9B815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68456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9E900-8065-4B43-8560-789C5B163CC1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770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2B7C8-A15D-422A-93C0-D666C1CFDA72}" type="slidenum">
              <a:rPr lang="en-US"/>
              <a:pPr/>
              <a:t>20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388" y="738188"/>
            <a:ext cx="6562725" cy="3692525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950" y="4675516"/>
            <a:ext cx="4907646" cy="45117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77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Problematic</a:t>
            </a:r>
            <a:r>
              <a:rPr lang="en-AU" baseline="0" dirty="0" smtClean="0"/>
              <a:t> streams such as nappies.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A372C-DE7E-4B90-A64D-06DC5EF9B815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694471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Problematic</a:t>
            </a:r>
            <a:r>
              <a:rPr lang="en-AU" baseline="0" dirty="0" smtClean="0"/>
              <a:t> streams such as nappies.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A372C-DE7E-4B90-A64D-06DC5EF9B815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52973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45C908-E1C1-4444-8A98-C4F38EFD9E81}" type="slidenum">
              <a:rPr lang="en-AU" sz="1200">
                <a:solidFill>
                  <a:srgbClr val="000000"/>
                </a:solidFill>
              </a:rPr>
              <a:pPr/>
              <a:t>26</a:t>
            </a:fld>
            <a:endParaRPr lang="en-AU" sz="1200">
              <a:solidFill>
                <a:srgbClr val="000000"/>
              </a:solidFill>
            </a:endParaRPr>
          </a:p>
        </p:txBody>
      </p:sp>
      <p:sp>
        <p:nvSpPr>
          <p:cNvPr id="1067010" name="Rectangle 7"/>
          <p:cNvSpPr txBox="1">
            <a:spLocks noGrp="1" noChangeArrowheads="1"/>
          </p:cNvSpPr>
          <p:nvPr/>
        </p:nvSpPr>
        <p:spPr bwMode="auto">
          <a:xfrm>
            <a:off x="3743644" y="10235123"/>
            <a:ext cx="2865238" cy="5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FE31A67-33C4-4399-A34E-E2A6A282F153}" type="slidenum">
              <a:rPr lang="en-A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AU" sz="12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3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85750" y="808038"/>
            <a:ext cx="7185025" cy="4041775"/>
          </a:xfrm>
          <a:ln/>
        </p:spPr>
      </p:sp>
      <p:sp>
        <p:nvSpPr>
          <p:cNvPr id="293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278" y="5121869"/>
            <a:ext cx="5285870" cy="4846130"/>
          </a:xfrm>
          <a:noFill/>
        </p:spPr>
        <p:txBody>
          <a:bodyPr lIns="91430" tIns="45716" rIns="91430" bIns="45716"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68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42A9F0-16C9-4947-ABE2-586579FC8477}" type="slidenum">
              <a:rPr lang="en-AU" sz="1200">
                <a:solidFill>
                  <a:srgbClr val="000000"/>
                </a:solidFill>
              </a:rPr>
              <a:pPr/>
              <a:t>27</a:t>
            </a:fld>
            <a:endParaRPr lang="en-AU" sz="1200">
              <a:solidFill>
                <a:srgbClr val="000000"/>
              </a:solidFill>
            </a:endParaRPr>
          </a:p>
        </p:txBody>
      </p:sp>
      <p:sp>
        <p:nvSpPr>
          <p:cNvPr id="1067010" name="Rectangle 7"/>
          <p:cNvSpPr txBox="1">
            <a:spLocks noGrp="1" noChangeArrowheads="1"/>
          </p:cNvSpPr>
          <p:nvPr/>
        </p:nvSpPr>
        <p:spPr bwMode="auto">
          <a:xfrm>
            <a:off x="3743644" y="10235123"/>
            <a:ext cx="2865238" cy="5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AF2EFC8-7D17-4746-91B4-1B17AF775C3D}" type="slidenum">
              <a:rPr lang="en-A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AU" sz="12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4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85750" y="808038"/>
            <a:ext cx="7185025" cy="4041775"/>
          </a:xfrm>
          <a:ln/>
        </p:spPr>
      </p:sp>
      <p:sp>
        <p:nvSpPr>
          <p:cNvPr id="294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278" y="5121869"/>
            <a:ext cx="5285870" cy="4846130"/>
          </a:xfrm>
          <a:noFill/>
        </p:spPr>
        <p:txBody>
          <a:bodyPr lIns="91430" tIns="45716" rIns="91430" bIns="45716"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97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2003 Eco-Valley became one of the first waste-to- energy facilities in the world to utilize Plasma Gasification technology on a commercial basis. Eco-Valley is located in Japan and has been successfully processing MSW with plasma for over seven years.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facility processes up to 220 tonnes-per day of MSW or up to 165 tonnes per day of a 50/50 mixture of MSW and auto shredder residue. The technology used at Eco-Valley is a result of a successful collaboration between Westinghouse Plasma Corp. and Hitachi Metals.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A372C-DE7E-4B90-A64D-06DC5EF9B815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66390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73057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41371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904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23636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1929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9215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927179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45712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97076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55437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5505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77929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9154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32916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42803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1803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288B-6E07-4597-AE0A-5BC8D7DBD14D}" type="datetimeFigureOut">
              <a:rPr lang="en-AU" smtClean="0"/>
              <a:pPr/>
              <a:t>13/02/2014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6F0A59-A247-4BDD-8838-58BC5AD2169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35200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vironment.nsw.gov.au/waste/wasteless.ht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dirty="0"/>
              <a:t> </a:t>
            </a:r>
            <a:r>
              <a:rPr lang="en-AU" i="1" dirty="0"/>
              <a:t>The Economic drivers for regional Waste Management collaboration </a:t>
            </a:r>
            <a:r>
              <a:rPr lang="en-AU" dirty="0"/>
              <a:t>	</a:t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Mike Ritchie and Associates  (MRA)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4060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Chart 5"/>
          <p:cNvGraphicFramePr>
            <a:graphicFrameLocks/>
          </p:cNvGraphicFramePr>
          <p:nvPr>
            <p:extLst/>
          </p:nvPr>
        </p:nvGraphicFramePr>
        <p:xfrm>
          <a:off x="1958157" y="685801"/>
          <a:ext cx="7975553" cy="5915025"/>
        </p:xfrm>
        <a:graphic>
          <a:graphicData uri="http://schemas.openxmlformats.org/presentationml/2006/ole">
            <p:oleObj spid="_x0000_s1032" name="Worksheet" r:id="rId4" imgW="6080801" imgH="4198608" progId="Excel.Sheet.8">
              <p:embed/>
            </p:oleObj>
          </a:graphicData>
        </a:graphic>
      </p:graphicFrame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752600" y="-347284"/>
            <a:ext cx="8915400" cy="877887"/>
          </a:xfrm>
        </p:spPr>
        <p:txBody>
          <a:bodyPr>
            <a:noAutofit/>
          </a:bodyPr>
          <a:lstStyle/>
          <a:p>
            <a:pPr indent="-609600"/>
            <a:r>
              <a:rPr lang="en-US" sz="2800" b="1" dirty="0">
                <a:solidFill>
                  <a:srgbClr val="7A7425"/>
                </a:solidFill>
                <a:ea typeface="+mn-ea"/>
                <a:cs typeface="Arial" pitchFamily="34" charset="0"/>
              </a:rPr>
              <a:t>Comparative Landfill gate fees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3469375282"/>
      </p:ext>
    </p:extLst>
  </p:cSld>
  <p:clrMapOvr>
    <a:masterClrMapping/>
  </p:clrMapOvr>
  <p:transition advTm="5473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3287344"/>
              </p:ext>
            </p:extLst>
          </p:nvPr>
        </p:nvGraphicFramePr>
        <p:xfrm>
          <a:off x="527381" y="1412776"/>
          <a:ext cx="10945216" cy="53187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014939"/>
                <a:gridCol w="2267928"/>
                <a:gridCol w="2662349"/>
              </a:tblGrid>
              <a:tr h="619984">
                <a:tc>
                  <a:txBody>
                    <a:bodyPr/>
                    <a:lstStyle/>
                    <a:p>
                      <a:r>
                        <a:rPr lang="en-US" dirty="0" smtClean="0"/>
                        <a:t>Grant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Funding</a:t>
                      </a:r>
                      <a:r>
                        <a:rPr lang="en-US" baseline="0" dirty="0" smtClean="0"/>
                        <a:t> up to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r>
                        <a:rPr lang="en-US" baseline="0" dirty="0" smtClean="0"/>
                        <a:t> funding rounds</a:t>
                      </a:r>
                      <a:endParaRPr lang="en-US" dirty="0"/>
                    </a:p>
                  </a:txBody>
                  <a:tcPr marL="121920" marR="121920"/>
                </a:tc>
              </a:tr>
              <a:tr h="619984">
                <a:tc>
                  <a:txBody>
                    <a:bodyPr/>
                    <a:lstStyle/>
                    <a:p>
                      <a:r>
                        <a:rPr lang="en-US" dirty="0" smtClean="0"/>
                        <a:t>Organics</a:t>
                      </a:r>
                      <a:r>
                        <a:rPr lang="en-US" baseline="0" dirty="0" smtClean="0"/>
                        <a:t> collection systems (councils)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$1.3 m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</a:t>
                      </a:r>
                    </a:p>
                    <a:p>
                      <a:r>
                        <a:rPr lang="en-US" dirty="0" smtClean="0"/>
                        <a:t>October </a:t>
                      </a:r>
                      <a:endParaRPr lang="en-US" dirty="0"/>
                    </a:p>
                  </a:txBody>
                  <a:tcPr marL="121920" marR="121920"/>
                </a:tc>
              </a:tr>
              <a:tr h="619984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recycling centres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$250 k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</a:t>
                      </a:r>
                    </a:p>
                    <a:p>
                      <a:r>
                        <a:rPr lang="en-US" dirty="0" smtClean="0"/>
                        <a:t>August </a:t>
                      </a:r>
                      <a:endParaRPr lang="en-US" dirty="0"/>
                    </a:p>
                  </a:txBody>
                  <a:tcPr marL="121920" marR="121920"/>
                </a:tc>
              </a:tr>
              <a:tr h="619984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</a:t>
                      </a:r>
                      <a:r>
                        <a:rPr lang="en-US" baseline="0" dirty="0" smtClean="0"/>
                        <a:t> recovery facility expansion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21920" marR="121920"/>
                </a:tc>
              </a:tr>
              <a:tr h="619984">
                <a:tc>
                  <a:txBody>
                    <a:bodyPr/>
                    <a:lstStyle/>
                    <a:p>
                      <a:r>
                        <a:rPr lang="en-US" dirty="0" smtClean="0"/>
                        <a:t>Illegal dumping: clean-up and prevention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$150k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</a:t>
                      </a:r>
                    </a:p>
                  </a:txBody>
                  <a:tcPr marL="121920" marR="121920"/>
                </a:tc>
              </a:tr>
              <a:tr h="619984">
                <a:tc>
                  <a:txBody>
                    <a:bodyPr/>
                    <a:lstStyle/>
                    <a:p>
                      <a:r>
                        <a:rPr lang="en-US" dirty="0" smtClean="0"/>
                        <a:t>Love Food Hate Waste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$70k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</a:t>
                      </a:r>
                    </a:p>
                    <a:p>
                      <a:r>
                        <a:rPr lang="en-US" dirty="0" smtClean="0"/>
                        <a:t>November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54276">
                <a:tc>
                  <a:txBody>
                    <a:bodyPr/>
                    <a:lstStyle/>
                    <a:p>
                      <a:r>
                        <a:rPr lang="en-US" dirty="0" smtClean="0"/>
                        <a:t>Organics</a:t>
                      </a:r>
                      <a:r>
                        <a:rPr lang="en-US" baseline="0" dirty="0" smtClean="0"/>
                        <a:t> infrastructure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</a:t>
                      </a:r>
                      <a:endParaRPr lang="en-US" dirty="0"/>
                    </a:p>
                  </a:txBody>
                  <a:tcPr marL="121920" marR="121920"/>
                </a:tc>
              </a:tr>
              <a:tr h="586394">
                <a:tc>
                  <a:txBody>
                    <a:bodyPr/>
                    <a:lstStyle/>
                    <a:p>
                      <a:r>
                        <a:rPr lang="en-US" dirty="0" smtClean="0"/>
                        <a:t>Major</a:t>
                      </a:r>
                      <a:r>
                        <a:rPr lang="en-US" baseline="0" dirty="0" smtClean="0"/>
                        <a:t> resource recovery infrastructure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</a:t>
                      </a:r>
                      <a:endParaRPr lang="en-US" dirty="0"/>
                    </a:p>
                  </a:txBody>
                  <a:tcPr marL="121920" marR="121920"/>
                </a:tc>
              </a:tr>
              <a:tr h="586394">
                <a:tc>
                  <a:txBody>
                    <a:bodyPr/>
                    <a:lstStyle/>
                    <a:p>
                      <a:r>
                        <a:rPr lang="en-US" dirty="0" smtClean="0"/>
                        <a:t>Litter 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EOI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742" r="76103" b="59132"/>
          <a:stretch/>
        </p:blipFill>
        <p:spPr>
          <a:xfrm>
            <a:off x="9072331" y="257530"/>
            <a:ext cx="1491656" cy="10977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7435" y="332657"/>
            <a:ext cx="65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AU" sz="3600" dirty="0" smtClean="0">
                <a:solidFill>
                  <a:schemeClr val="accent1"/>
                </a:solidFill>
              </a:rPr>
              <a:t>WLRM Grant Funding </a:t>
            </a:r>
            <a:endParaRPr lang="en-AU" sz="3600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2558" y="5088825"/>
            <a:ext cx="4028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239151" y="5558724"/>
            <a:ext cx="5627077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2657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501"/>
            <a:ext cx="981924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All options are compared to a base case (the Opportunity Cost). If the base case is cheap, options are limited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199668" y="3899213"/>
            <a:ext cx="2337759" cy="1595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$189/t</a:t>
            </a:r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33247" y="3077713"/>
            <a:ext cx="115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OR</a:t>
            </a:r>
            <a:endParaRPr lang="en-AU" dirty="0"/>
          </a:p>
        </p:txBody>
      </p:sp>
      <p:sp>
        <p:nvSpPr>
          <p:cNvPr id="7" name="Flowchart: Manual Operation 6"/>
          <p:cNvSpPr/>
          <p:nvPr/>
        </p:nvSpPr>
        <p:spPr>
          <a:xfrm>
            <a:off x="5950634" y="4096161"/>
            <a:ext cx="3249769" cy="1277697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$190 / t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46985" y="3688861"/>
            <a:ext cx="131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Landfill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38069" y="3377027"/>
            <a:ext cx="131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Processing</a:t>
            </a:r>
            <a:endParaRPr lang="en-AU" dirty="0"/>
          </a:p>
        </p:txBody>
      </p:sp>
      <p:sp>
        <p:nvSpPr>
          <p:cNvPr id="12" name="Down Arrow 11"/>
          <p:cNvSpPr/>
          <p:nvPr/>
        </p:nvSpPr>
        <p:spPr>
          <a:xfrm rot="3019827">
            <a:off x="3412980" y="1680462"/>
            <a:ext cx="1349070" cy="2387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Down Arrow 12"/>
          <p:cNvSpPr/>
          <p:nvPr/>
        </p:nvSpPr>
        <p:spPr>
          <a:xfrm rot="18949640">
            <a:off x="4847156" y="1794372"/>
            <a:ext cx="577315" cy="1255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8421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501"/>
            <a:ext cx="981924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All options are compared to a base case (the Opportunity Cost). If the base case is cheap, options are limited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199668" y="3899213"/>
            <a:ext cx="2337759" cy="1595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$189/t</a:t>
            </a:r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33247" y="3077713"/>
            <a:ext cx="115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OR</a:t>
            </a:r>
            <a:endParaRPr lang="en-AU" dirty="0"/>
          </a:p>
        </p:txBody>
      </p:sp>
      <p:sp>
        <p:nvSpPr>
          <p:cNvPr id="7" name="Flowchart: Manual Operation 6"/>
          <p:cNvSpPr/>
          <p:nvPr/>
        </p:nvSpPr>
        <p:spPr>
          <a:xfrm>
            <a:off x="5950634" y="4096161"/>
            <a:ext cx="3249769" cy="1277697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$80 / t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46985" y="3688861"/>
            <a:ext cx="131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Landfill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259655" y="5994986"/>
            <a:ext cx="624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Most processing of mixed waste will be uneconomic based on existing landfill gate fees (except for Armidale landfill)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8069" y="3377027"/>
            <a:ext cx="131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Processing</a:t>
            </a:r>
            <a:endParaRPr lang="en-AU" dirty="0"/>
          </a:p>
        </p:txBody>
      </p:sp>
      <p:sp>
        <p:nvSpPr>
          <p:cNvPr id="12" name="Down Arrow 11"/>
          <p:cNvSpPr/>
          <p:nvPr/>
        </p:nvSpPr>
        <p:spPr>
          <a:xfrm rot="18958986">
            <a:off x="5537202" y="1610125"/>
            <a:ext cx="1349070" cy="2387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Down Arrow 12"/>
          <p:cNvSpPr/>
          <p:nvPr/>
        </p:nvSpPr>
        <p:spPr>
          <a:xfrm rot="2930776">
            <a:off x="4853681" y="1876577"/>
            <a:ext cx="577315" cy="939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8421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15" y="0"/>
            <a:ext cx="8596668" cy="1320800"/>
          </a:xfrm>
        </p:spPr>
        <p:txBody>
          <a:bodyPr/>
          <a:lstStyle/>
          <a:p>
            <a:r>
              <a:rPr lang="en-AU" dirty="0" smtClean="0"/>
              <a:t>Opportunity cost of landfill – most rural landfills do not include full costs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33512"/>
          <a:stretch/>
        </p:blipFill>
        <p:spPr>
          <a:xfrm>
            <a:off x="2070340" y="1380774"/>
            <a:ext cx="6041029" cy="51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3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Landfill – </a:t>
            </a:r>
            <a:r>
              <a:rPr lang="en-AU" dirty="0" smtClean="0"/>
              <a:t>Full life calculator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65855" t="14235"/>
          <a:stretch/>
        </p:blipFill>
        <p:spPr>
          <a:xfrm>
            <a:off x="4167256" y="1708029"/>
            <a:ext cx="3364210" cy="4833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14414" r="90357"/>
          <a:stretch/>
        </p:blipFill>
        <p:spPr>
          <a:xfrm>
            <a:off x="3217213" y="1718149"/>
            <a:ext cx="950043" cy="4823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0921" y="5529532"/>
            <a:ext cx="596335" cy="1011999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663447" y="1921289"/>
            <a:ext cx="21652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Post closure remediation</a:t>
            </a:r>
          </a:p>
          <a:p>
            <a:endParaRPr lang="en-AU" sz="2400" dirty="0" smtClean="0"/>
          </a:p>
          <a:p>
            <a:r>
              <a:rPr lang="en-AU" sz="2400" dirty="0" smtClean="0"/>
              <a:t>Post closure Monitoring</a:t>
            </a:r>
          </a:p>
          <a:p>
            <a:endParaRPr lang="en-AU" sz="2400" dirty="0" smtClean="0"/>
          </a:p>
          <a:p>
            <a:r>
              <a:rPr lang="en-AU" sz="2400" dirty="0" smtClean="0"/>
              <a:t>Asset replacement</a:t>
            </a:r>
          </a:p>
          <a:p>
            <a:endParaRPr lang="en-AU" sz="2400" dirty="0" smtClean="0"/>
          </a:p>
          <a:p>
            <a:r>
              <a:rPr lang="en-AU" sz="2400" dirty="0" smtClean="0"/>
              <a:t>Depreciation</a:t>
            </a:r>
          </a:p>
          <a:p>
            <a:endParaRPr lang="en-AU" sz="2400" dirty="0" smtClean="0"/>
          </a:p>
          <a:p>
            <a:r>
              <a:rPr lang="en-AU" sz="2400" dirty="0" smtClean="0"/>
              <a:t>Landfill gas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5141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8847828" y="2445589"/>
            <a:ext cx="2579298" cy="1371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Council 3</a:t>
            </a:r>
          </a:p>
          <a:p>
            <a:pPr algn="ctr"/>
            <a:endParaRPr lang="en-AU" dirty="0" smtClean="0"/>
          </a:p>
          <a:p>
            <a:pPr algn="ctr"/>
            <a:r>
              <a:rPr lang="en-AU" sz="3200" dirty="0" smtClean="0"/>
              <a:t>LF = $60</a:t>
            </a:r>
            <a:endParaRPr lang="en-AU" sz="3200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4613694" y="1759789"/>
            <a:ext cx="2579298" cy="1371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Council 2</a:t>
            </a:r>
          </a:p>
          <a:p>
            <a:pPr algn="ctr"/>
            <a:endParaRPr lang="en-AU" dirty="0" smtClean="0"/>
          </a:p>
          <a:p>
            <a:pPr algn="ctr"/>
            <a:r>
              <a:rPr lang="en-AU" sz="3200" dirty="0" smtClean="0"/>
              <a:t>LF = $190</a:t>
            </a:r>
            <a:endParaRPr lang="en-AU" sz="3200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1085490" y="2876910"/>
            <a:ext cx="2579298" cy="1371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Council 1</a:t>
            </a:r>
          </a:p>
          <a:p>
            <a:pPr algn="ctr"/>
            <a:endParaRPr lang="en-AU" dirty="0" smtClean="0"/>
          </a:p>
          <a:p>
            <a:pPr algn="ctr"/>
            <a:r>
              <a:rPr lang="en-AU" sz="3200" dirty="0" smtClean="0"/>
              <a:t>LF = $90/t </a:t>
            </a:r>
            <a:endParaRPr lang="en-AU" sz="3200" dirty="0"/>
          </a:p>
        </p:txBody>
      </p:sp>
      <p:sp>
        <p:nvSpPr>
          <p:cNvPr id="11" name="Flowchart: Process 10"/>
          <p:cNvSpPr/>
          <p:nvPr/>
        </p:nvSpPr>
        <p:spPr>
          <a:xfrm>
            <a:off x="5316747" y="4075981"/>
            <a:ext cx="1173192" cy="862642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Bio Hub</a:t>
            </a:r>
            <a:endParaRPr lang="en-AU" dirty="0"/>
          </a:p>
        </p:txBody>
      </p:sp>
      <p:cxnSp>
        <p:nvCxnSpPr>
          <p:cNvPr id="13" name="Straight Arrow Connector 12"/>
          <p:cNvCxnSpPr>
            <a:stCxn id="10" idx="3"/>
            <a:endCxn id="11" idx="1"/>
          </p:cNvCxnSpPr>
          <p:nvPr/>
        </p:nvCxnSpPr>
        <p:spPr>
          <a:xfrm>
            <a:off x="3664788" y="3562710"/>
            <a:ext cx="1651959" cy="9445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11" idx="0"/>
          </p:cNvCxnSpPr>
          <p:nvPr/>
        </p:nvCxnSpPr>
        <p:spPr>
          <a:xfrm>
            <a:off x="5903343" y="3131389"/>
            <a:ext cx="0" cy="9445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1"/>
            <a:endCxn id="11" idx="3"/>
          </p:cNvCxnSpPr>
          <p:nvPr/>
        </p:nvCxnSpPr>
        <p:spPr>
          <a:xfrm flipH="1">
            <a:off x="6489939" y="3131389"/>
            <a:ext cx="2357889" cy="13759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95301" y="4345650"/>
            <a:ext cx="1451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Plus transport $30/t 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5903343" y="3378044"/>
            <a:ext cx="100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$10/t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7451784" y="3891315"/>
            <a:ext cx="127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$30/t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721742" y="5676362"/>
            <a:ext cx="1136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Opportunity cost of landfill</a:t>
            </a:r>
            <a:r>
              <a:rPr lang="en-AU" dirty="0" smtClean="0"/>
              <a:t> = average local disposal cost (MSW $90/t) + transport tonnes ($20-30/t) x total tonnage </a:t>
            </a:r>
            <a:endParaRPr lang="en-AU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Understanding the opportunity cost</a:t>
            </a:r>
            <a:endParaRPr lang="en-AU" b="1" dirty="0"/>
          </a:p>
        </p:txBody>
      </p:sp>
      <p:sp>
        <p:nvSpPr>
          <p:cNvPr id="14" name="Multiply 13"/>
          <p:cNvSpPr/>
          <p:nvPr/>
        </p:nvSpPr>
        <p:spPr>
          <a:xfrm>
            <a:off x="3938955" y="3516924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706752" y="3036277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569613" y="3882683"/>
            <a:ext cx="3460652" cy="900332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584440" y="4510427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Some minor streams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1390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Generic model of processing</a:t>
            </a:r>
            <a:endParaRPr lang="en-AU" dirty="0"/>
          </a:p>
        </p:txBody>
      </p:sp>
      <p:sp>
        <p:nvSpPr>
          <p:cNvPr id="6" name="Snip Single Corner Rectangle 5"/>
          <p:cNvSpPr/>
          <p:nvPr/>
        </p:nvSpPr>
        <p:spPr>
          <a:xfrm>
            <a:off x="3221503" y="2658794"/>
            <a:ext cx="3530990" cy="154744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Processing</a:t>
            </a:r>
          </a:p>
          <a:p>
            <a:pPr algn="ctr"/>
            <a:r>
              <a:rPr lang="en-AU" sz="3600" dirty="0" smtClean="0"/>
              <a:t>100% x ($100)</a:t>
            </a:r>
            <a:endParaRPr lang="en-AU" sz="3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02191" y="3432517"/>
            <a:ext cx="133643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3009" y="3179925"/>
            <a:ext cx="1397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Gate Fee</a:t>
            </a:r>
            <a:endParaRPr lang="en-AU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95889" y="4220308"/>
            <a:ext cx="28999" cy="15161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08489" y="4974060"/>
            <a:ext cx="3290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&lt; 50% or else?</a:t>
            </a:r>
            <a:endParaRPr lang="en-A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8117" y="5380672"/>
            <a:ext cx="4267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Mixed rubble</a:t>
            </a:r>
          </a:p>
          <a:p>
            <a:r>
              <a:rPr lang="en-AU" dirty="0" smtClean="0"/>
              <a:t>Glass fines</a:t>
            </a:r>
          </a:p>
          <a:p>
            <a:r>
              <a:rPr lang="en-AU" dirty="0" smtClean="0"/>
              <a:t>Composites</a:t>
            </a:r>
          </a:p>
          <a:p>
            <a:r>
              <a:rPr lang="en-AU" dirty="0" smtClean="0"/>
              <a:t>Textiles</a:t>
            </a:r>
          </a:p>
          <a:p>
            <a:r>
              <a:rPr lang="en-AU" dirty="0" smtClean="0"/>
              <a:t>etc</a:t>
            </a:r>
          </a:p>
          <a:p>
            <a:endParaRPr lang="en-AU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691223" y="2546252"/>
            <a:ext cx="1383632" cy="4400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754483" y="2936420"/>
            <a:ext cx="1315528" cy="250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7" idx="1"/>
          </p:cNvCxnSpPr>
          <p:nvPr/>
        </p:nvCxnSpPr>
        <p:spPr>
          <a:xfrm flipV="1">
            <a:off x="6754483" y="3349416"/>
            <a:ext cx="1315527" cy="259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757765" y="3728719"/>
            <a:ext cx="1326314" cy="1005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68486" y="2396490"/>
            <a:ext cx="16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Plastic 4%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8126281" y="2793958"/>
            <a:ext cx="16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Oil 1%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8070010" y="3164750"/>
            <a:ext cx="16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Timber 20%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8095886" y="3686783"/>
            <a:ext cx="16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Steel 4%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8109953" y="4251020"/>
            <a:ext cx="269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Aluminium 1%</a:t>
            </a:r>
            <a:endParaRPr lang="en-AU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742677" y="4102914"/>
            <a:ext cx="1367277" cy="2483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Manual Operation 32"/>
          <p:cNvSpPr/>
          <p:nvPr/>
        </p:nvSpPr>
        <p:spPr>
          <a:xfrm>
            <a:off x="4431323" y="5880295"/>
            <a:ext cx="3319975" cy="773723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$190 / 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7700" y="2650547"/>
            <a:ext cx="125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100%</a:t>
            </a:r>
            <a:endParaRPr lang="en-AU" sz="32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660743" y="2198984"/>
            <a:ext cx="1378789" cy="5598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23938" y="1986183"/>
            <a:ext cx="16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P+C 20%</a:t>
            </a:r>
            <a:endParaRPr lang="en-AU" dirty="0"/>
          </a:p>
        </p:txBody>
      </p:sp>
      <p:sp>
        <p:nvSpPr>
          <p:cNvPr id="38" name="Rectangle 37"/>
          <p:cNvSpPr/>
          <p:nvPr/>
        </p:nvSpPr>
        <p:spPr>
          <a:xfrm>
            <a:off x="494527" y="4210691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solidFill>
                  <a:prstClr val="black"/>
                </a:solidFill>
              </a:rPr>
              <a:t>$120/t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6677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68" y="215704"/>
            <a:ext cx="8596668" cy="1320800"/>
          </a:xfrm>
        </p:spPr>
        <p:txBody>
          <a:bodyPr/>
          <a:lstStyle/>
          <a:p>
            <a:r>
              <a:rPr lang="en-AU" dirty="0" smtClean="0"/>
              <a:t>Commodity Values 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7167464"/>
              </p:ext>
            </p:extLst>
          </p:nvPr>
        </p:nvGraphicFramePr>
        <p:xfrm>
          <a:off x="1012874" y="968438"/>
          <a:ext cx="8046720" cy="5902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3360"/>
                <a:gridCol w="4023360"/>
              </a:tblGrid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Waste Stream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Cost per tonne ($/t)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Aluminium 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$1500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Cardboard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$140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Mixed paper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$150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Glass (sorted)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$72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Steel 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$120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PET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$300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PP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$350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HDPE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$300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Polystyrene 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$600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Compost 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$20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Bio Char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$?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Lead Acid Batteries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$700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Timber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$-15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Low grade compost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$-15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E-Waste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$0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Mattresses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$-25 per mattress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5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Oil, </a:t>
                      </a:r>
                      <a:r>
                        <a:rPr lang="en-AU" sz="1800" dirty="0" smtClean="0">
                          <a:effectLst/>
                        </a:rPr>
                        <a:t>paint, drums, tyres</a:t>
                      </a:r>
                      <a:r>
                        <a:rPr lang="en-AU" sz="1800" dirty="0">
                          <a:effectLst/>
                        </a:rPr>
                        <a:t>, fluorescent tubes, gas bottles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$</a:t>
                      </a:r>
                      <a:r>
                        <a:rPr lang="en-AU" sz="1800" dirty="0" smtClean="0">
                          <a:effectLst/>
                        </a:rPr>
                        <a:t>0 </a:t>
                      </a:r>
                      <a:r>
                        <a:rPr lang="en-AU" sz="1800" dirty="0">
                          <a:effectLst/>
                        </a:rPr>
                        <a:t>(until 2017)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87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38433"/>
            <a:ext cx="11929402" cy="6564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3386" y="592304"/>
            <a:ext cx="18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$100-180/t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774" y="4673969"/>
            <a:ext cx="125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$</a:t>
            </a:r>
            <a:r>
              <a:rPr lang="en-AU" sz="2400" b="1" dirty="0" smtClean="0">
                <a:solidFill>
                  <a:srgbClr val="FF0000"/>
                </a:solidFill>
              </a:rPr>
              <a:t>200/t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7149" y="2351648"/>
            <a:ext cx="141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$</a:t>
            </a:r>
            <a:r>
              <a:rPr lang="en-AU" sz="2400" b="1" dirty="0" smtClean="0">
                <a:solidFill>
                  <a:srgbClr val="FF0000"/>
                </a:solidFill>
              </a:rPr>
              <a:t>200/t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7774" y="983855"/>
            <a:ext cx="18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$0/t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3903" y="1544218"/>
            <a:ext cx="18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$100/t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6814" y="2315596"/>
            <a:ext cx="18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?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3084" y="3173726"/>
            <a:ext cx="18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?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4297" y="4831368"/>
            <a:ext cx="18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$?</a:t>
            </a:r>
            <a:endParaRPr lang="en-A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6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Waste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94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87" name="Rectangle 3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4754" name="AutoShape 2"/>
          <p:cNvSpPr>
            <a:spLocks noChangeArrowheads="1"/>
          </p:cNvSpPr>
          <p:nvPr/>
        </p:nvSpPr>
        <p:spPr bwMode="auto">
          <a:xfrm>
            <a:off x="1524000" y="4986338"/>
            <a:ext cx="1371600" cy="685800"/>
          </a:xfrm>
          <a:prstGeom prst="flowChartTerminator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 b="1" dirty="0">
                <a:solidFill>
                  <a:srgbClr val="000000"/>
                </a:solidFill>
                <a:latin typeface="Arial" charset="0"/>
              </a:rPr>
              <a:t>700</a:t>
            </a:r>
          </a:p>
        </p:txBody>
      </p:sp>
      <p:sp>
        <p:nvSpPr>
          <p:cNvPr id="74755" name="AutoShape 3"/>
          <p:cNvSpPr>
            <a:spLocks noChangeArrowheads="1"/>
          </p:cNvSpPr>
          <p:nvPr/>
        </p:nvSpPr>
        <p:spPr bwMode="auto">
          <a:xfrm>
            <a:off x="3071813" y="5013325"/>
            <a:ext cx="1371600" cy="685800"/>
          </a:xfrm>
          <a:prstGeom prst="flowChartTerminator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1600" b="1" dirty="0">
                <a:solidFill>
                  <a:srgbClr val="000000"/>
                </a:solidFill>
                <a:latin typeface="Arial" charset="0"/>
              </a:rPr>
              <a:t>10 MBT</a:t>
            </a:r>
          </a:p>
          <a:p>
            <a:pPr algn="ctr"/>
            <a:r>
              <a:rPr lang="en-AU" sz="1600" b="1" dirty="0">
                <a:solidFill>
                  <a:srgbClr val="000000"/>
                </a:solidFill>
                <a:latin typeface="Arial" charset="0"/>
              </a:rPr>
              <a:t>100 Organics</a:t>
            </a: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4648200" y="5027613"/>
            <a:ext cx="1371600" cy="685800"/>
          </a:xfrm>
          <a:prstGeom prst="flowChartTerminator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 b="1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7696200" y="5027613"/>
            <a:ext cx="1371600" cy="685800"/>
          </a:xfrm>
          <a:prstGeom prst="flowChartTerminator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 b="1" dirty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9296400" y="5027613"/>
            <a:ext cx="1371600" cy="685800"/>
          </a:xfrm>
          <a:prstGeom prst="flowChartTerminator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AU" sz="12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AU" sz="2400" b="1" dirty="0">
                <a:solidFill>
                  <a:srgbClr val="000000"/>
                </a:solidFill>
                <a:latin typeface="Arial" charset="0"/>
              </a:rPr>
              <a:t>0</a:t>
            </a:r>
          </a:p>
          <a:p>
            <a:pPr algn="ctr"/>
            <a:endParaRPr lang="en-AU" sz="1400" b="1" dirty="0">
              <a:latin typeface="Arial" charset="0"/>
            </a:endParaRP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600200" y="2894013"/>
            <a:ext cx="1371600" cy="534987"/>
          </a:xfrm>
          <a:prstGeom prst="flowChartTerminator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1200" b="1">
                <a:solidFill>
                  <a:srgbClr val="000000"/>
                </a:solidFill>
                <a:latin typeface="Arial" charset="0"/>
              </a:rPr>
              <a:t>Landfill</a:t>
            </a: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3124200" y="2894013"/>
            <a:ext cx="1371600" cy="534987"/>
          </a:xfrm>
          <a:prstGeom prst="flowChartTerminator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1200" b="1">
                <a:solidFill>
                  <a:srgbClr val="000000"/>
                </a:solidFill>
                <a:latin typeface="Arial" charset="0"/>
              </a:rPr>
              <a:t>Composting</a:t>
            </a:r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>
            <a:off x="4648200" y="2894013"/>
            <a:ext cx="1371600" cy="534987"/>
          </a:xfrm>
          <a:prstGeom prst="flowChartTerminator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1200" b="1" dirty="0">
                <a:solidFill>
                  <a:srgbClr val="000000"/>
                </a:solidFill>
                <a:latin typeface="Arial" charset="0"/>
              </a:rPr>
              <a:t>Anaerobic</a:t>
            </a:r>
          </a:p>
          <a:p>
            <a:pPr algn="ctr"/>
            <a:r>
              <a:rPr lang="en-AU" sz="1200" b="1" dirty="0">
                <a:solidFill>
                  <a:srgbClr val="000000"/>
                </a:solidFill>
                <a:latin typeface="Arial" charset="0"/>
              </a:rPr>
              <a:t>Digestion</a:t>
            </a: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7696200" y="2894013"/>
            <a:ext cx="1371600" cy="534987"/>
          </a:xfrm>
          <a:prstGeom prst="flowChartTerminator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1200" b="1">
                <a:solidFill>
                  <a:srgbClr val="000000"/>
                </a:solidFill>
                <a:latin typeface="Arial" charset="0"/>
              </a:rPr>
              <a:t>Pyrolysis</a:t>
            </a:r>
          </a:p>
        </p:txBody>
      </p:sp>
      <p:sp>
        <p:nvSpPr>
          <p:cNvPr id="74763" name="AutoShape 11"/>
          <p:cNvSpPr>
            <a:spLocks noChangeArrowheads="1"/>
          </p:cNvSpPr>
          <p:nvPr/>
        </p:nvSpPr>
        <p:spPr bwMode="auto">
          <a:xfrm>
            <a:off x="9296400" y="2894013"/>
            <a:ext cx="1371600" cy="534987"/>
          </a:xfrm>
          <a:prstGeom prst="flowChartTerminator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1200" b="1" dirty="0">
                <a:solidFill>
                  <a:srgbClr val="000000"/>
                </a:solidFill>
                <a:latin typeface="Arial" charset="0"/>
              </a:rPr>
              <a:t>Gasification</a:t>
            </a:r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auto">
          <a:xfrm>
            <a:off x="3143250" y="1571613"/>
            <a:ext cx="1371600" cy="509601"/>
          </a:xfrm>
          <a:prstGeom prst="flowChartTerminator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1400" b="1" dirty="0">
                <a:solidFill>
                  <a:srgbClr val="000000"/>
                </a:solidFill>
                <a:latin typeface="Arial" charset="0"/>
              </a:rPr>
              <a:t>Biological</a:t>
            </a:r>
          </a:p>
          <a:p>
            <a:pPr algn="ctr"/>
            <a:r>
              <a:rPr lang="en-AU" sz="1400" b="1" dirty="0">
                <a:solidFill>
                  <a:srgbClr val="000000"/>
                </a:solidFill>
                <a:latin typeface="Arial" charset="0"/>
              </a:rPr>
              <a:t> / mechanical</a:t>
            </a:r>
          </a:p>
        </p:txBody>
      </p:sp>
      <p:sp>
        <p:nvSpPr>
          <p:cNvPr id="74765" name="AutoShape 13"/>
          <p:cNvSpPr>
            <a:spLocks noChangeArrowheads="1"/>
          </p:cNvSpPr>
          <p:nvPr/>
        </p:nvSpPr>
        <p:spPr bwMode="auto">
          <a:xfrm>
            <a:off x="7680325" y="1643050"/>
            <a:ext cx="1371600" cy="511188"/>
          </a:xfrm>
          <a:prstGeom prst="flowChartTerminator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1400" b="1" dirty="0">
                <a:solidFill>
                  <a:srgbClr val="000000"/>
                </a:solidFill>
                <a:latin typeface="Arial" charset="0"/>
              </a:rPr>
              <a:t>Thermal</a:t>
            </a:r>
          </a:p>
        </p:txBody>
      </p:sp>
      <p:sp>
        <p:nvSpPr>
          <p:cNvPr id="74766" name="AutoShape 14"/>
          <p:cNvSpPr>
            <a:spLocks noChangeArrowheads="1"/>
          </p:cNvSpPr>
          <p:nvPr/>
        </p:nvSpPr>
        <p:spPr bwMode="auto">
          <a:xfrm>
            <a:off x="5410200" y="836613"/>
            <a:ext cx="1371600" cy="3810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1400" b="1" dirty="0">
                <a:latin typeface="Arial" charset="0"/>
              </a:rPr>
              <a:t>OPTIONS</a:t>
            </a:r>
            <a:endParaRPr lang="en-AU" sz="1400" dirty="0">
              <a:latin typeface="Arial" charset="0"/>
            </a:endParaRPr>
          </a:p>
        </p:txBody>
      </p:sp>
      <p:cxnSp>
        <p:nvCxnSpPr>
          <p:cNvPr id="74767" name="AutoShape 15"/>
          <p:cNvCxnSpPr>
            <a:cxnSpLocks noChangeShapeType="1"/>
            <a:stCxn id="74766" idx="2"/>
            <a:endCxn id="74764" idx="3"/>
          </p:cNvCxnSpPr>
          <p:nvPr/>
        </p:nvCxnSpPr>
        <p:spPr bwMode="auto">
          <a:xfrm rot="5400000">
            <a:off x="5001025" y="731438"/>
            <a:ext cx="608800" cy="1581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4768" name="AutoShape 16"/>
          <p:cNvCxnSpPr>
            <a:cxnSpLocks noChangeShapeType="1"/>
            <a:stCxn id="74766" idx="2"/>
            <a:endCxn id="74765" idx="1"/>
          </p:cNvCxnSpPr>
          <p:nvPr/>
        </p:nvCxnSpPr>
        <p:spPr bwMode="auto">
          <a:xfrm rot="16200000" flipH="1">
            <a:off x="6547648" y="765966"/>
            <a:ext cx="681031" cy="158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4769" name="AutoShape 17"/>
          <p:cNvCxnSpPr>
            <a:cxnSpLocks noChangeShapeType="1"/>
            <a:stCxn id="74764" idx="2"/>
            <a:endCxn id="74759" idx="0"/>
          </p:cNvCxnSpPr>
          <p:nvPr/>
        </p:nvCxnSpPr>
        <p:spPr bwMode="auto">
          <a:xfrm rot="5400000">
            <a:off x="2651127" y="1716087"/>
            <a:ext cx="812799" cy="154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4770" name="AutoShape 18"/>
          <p:cNvCxnSpPr>
            <a:cxnSpLocks noChangeShapeType="1"/>
            <a:stCxn id="74764" idx="2"/>
            <a:endCxn id="74760" idx="0"/>
          </p:cNvCxnSpPr>
          <p:nvPr/>
        </p:nvCxnSpPr>
        <p:spPr bwMode="auto">
          <a:xfrm rot="5400000">
            <a:off x="3413127" y="2478087"/>
            <a:ext cx="812799" cy="19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4771" name="AutoShape 19"/>
          <p:cNvCxnSpPr>
            <a:cxnSpLocks noChangeShapeType="1"/>
            <a:stCxn id="74764" idx="2"/>
            <a:endCxn id="74761" idx="0"/>
          </p:cNvCxnSpPr>
          <p:nvPr/>
        </p:nvCxnSpPr>
        <p:spPr bwMode="auto">
          <a:xfrm rot="16200000" flipH="1">
            <a:off x="4175127" y="1735137"/>
            <a:ext cx="812799" cy="150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4772" name="AutoShape 20"/>
          <p:cNvCxnSpPr>
            <a:cxnSpLocks noChangeShapeType="1"/>
            <a:stCxn id="74765" idx="2"/>
            <a:endCxn id="74762" idx="0"/>
          </p:cNvCxnSpPr>
          <p:nvPr/>
        </p:nvCxnSpPr>
        <p:spPr bwMode="auto">
          <a:xfrm rot="16200000" flipH="1">
            <a:off x="8004175" y="2516188"/>
            <a:ext cx="739774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4773" name="AutoShape 21"/>
          <p:cNvCxnSpPr>
            <a:cxnSpLocks noChangeShapeType="1"/>
            <a:stCxn id="74765" idx="2"/>
            <a:endCxn id="74763" idx="0"/>
          </p:cNvCxnSpPr>
          <p:nvPr/>
        </p:nvCxnSpPr>
        <p:spPr bwMode="auto">
          <a:xfrm rot="16200000" flipH="1">
            <a:off x="8804275" y="1716088"/>
            <a:ext cx="739774" cy="161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2782888" y="0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 b="1" dirty="0">
                <a:solidFill>
                  <a:srgbClr val="7A7425"/>
                </a:solidFill>
                <a:latin typeface="+mj-lt"/>
              </a:rPr>
              <a:t>Technology Options</a:t>
            </a:r>
          </a:p>
        </p:txBody>
      </p:sp>
      <p:sp>
        <p:nvSpPr>
          <p:cNvPr id="74775" name="AutoShape 23"/>
          <p:cNvSpPr>
            <a:spLocks noChangeArrowheads="1"/>
          </p:cNvSpPr>
          <p:nvPr/>
        </p:nvSpPr>
        <p:spPr bwMode="auto">
          <a:xfrm>
            <a:off x="6172200" y="5027613"/>
            <a:ext cx="1371600" cy="685800"/>
          </a:xfrm>
          <a:prstGeom prst="flowChartTerminator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1200" b="1" dirty="0">
                <a:solidFill>
                  <a:srgbClr val="000000"/>
                </a:solidFill>
                <a:latin typeface="Arial" charset="0"/>
              </a:rPr>
              <a:t>Only </a:t>
            </a:r>
          </a:p>
          <a:p>
            <a:pPr algn="ctr"/>
            <a:r>
              <a:rPr lang="en-AU" sz="1200" b="1" dirty="0">
                <a:solidFill>
                  <a:srgbClr val="000000"/>
                </a:solidFill>
                <a:latin typeface="Arial" charset="0"/>
              </a:rPr>
              <a:t>medical waste</a:t>
            </a:r>
            <a:endParaRPr lang="en-AU" sz="1200" b="1" dirty="0">
              <a:latin typeface="Arial" charset="0"/>
            </a:endParaRPr>
          </a:p>
        </p:txBody>
      </p:sp>
      <p:sp>
        <p:nvSpPr>
          <p:cNvPr id="74776" name="AutoShape 24"/>
          <p:cNvSpPr>
            <a:spLocks noChangeArrowheads="1"/>
          </p:cNvSpPr>
          <p:nvPr/>
        </p:nvSpPr>
        <p:spPr bwMode="auto">
          <a:xfrm>
            <a:off x="6172200" y="2894013"/>
            <a:ext cx="1371600" cy="534987"/>
          </a:xfrm>
          <a:prstGeom prst="flowChartTerminator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1200" b="1">
                <a:solidFill>
                  <a:srgbClr val="000000"/>
                </a:solidFill>
                <a:latin typeface="Arial" charset="0"/>
              </a:rPr>
              <a:t>Incineration</a:t>
            </a:r>
          </a:p>
        </p:txBody>
      </p:sp>
      <p:sp>
        <p:nvSpPr>
          <p:cNvPr id="74777" name="Line 25"/>
          <p:cNvSpPr>
            <a:spLocks noChangeShapeType="1"/>
          </p:cNvSpPr>
          <p:nvPr/>
        </p:nvSpPr>
        <p:spPr bwMode="auto">
          <a:xfrm flipH="1">
            <a:off x="7010400" y="2132013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5519738" y="6072206"/>
            <a:ext cx="5867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66"/>
                </a:solidFill>
                <a:latin typeface="Times New Roman" pitchFamily="18" charset="0"/>
              </a:rPr>
              <a:t>Technology Risk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66"/>
                </a:solidFill>
                <a:latin typeface="Times New Roman" pitchFamily="18" charset="0"/>
              </a:rPr>
              <a:t>Increasing gate fee</a:t>
            </a:r>
          </a:p>
        </p:txBody>
      </p:sp>
      <p:sp>
        <p:nvSpPr>
          <p:cNvPr id="74779" name="Line 27"/>
          <p:cNvSpPr>
            <a:spLocks noChangeShapeType="1"/>
          </p:cNvSpPr>
          <p:nvPr/>
        </p:nvSpPr>
        <p:spPr bwMode="auto">
          <a:xfrm>
            <a:off x="7381884" y="6215082"/>
            <a:ext cx="2643206" cy="0"/>
          </a:xfrm>
          <a:prstGeom prst="line">
            <a:avLst/>
          </a:prstGeom>
          <a:noFill/>
          <a:ln w="158750">
            <a:solidFill>
              <a:srgbClr val="FF0066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AU"/>
          </a:p>
        </p:txBody>
      </p:sp>
      <p:sp>
        <p:nvSpPr>
          <p:cNvPr id="74780" name="Line 28"/>
          <p:cNvSpPr>
            <a:spLocks noChangeShapeType="1"/>
          </p:cNvSpPr>
          <p:nvPr/>
        </p:nvSpPr>
        <p:spPr bwMode="auto">
          <a:xfrm flipH="1" flipV="1">
            <a:off x="3792538" y="5805488"/>
            <a:ext cx="17446" cy="338156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74781" name="Line 29"/>
          <p:cNvSpPr>
            <a:spLocks noChangeShapeType="1"/>
          </p:cNvSpPr>
          <p:nvPr/>
        </p:nvSpPr>
        <p:spPr bwMode="auto">
          <a:xfrm>
            <a:off x="2238347" y="3429000"/>
            <a:ext cx="1" cy="15001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74782" name="Line 30"/>
          <p:cNvSpPr>
            <a:spLocks noChangeShapeType="1"/>
          </p:cNvSpPr>
          <p:nvPr/>
        </p:nvSpPr>
        <p:spPr bwMode="auto">
          <a:xfrm flipH="1">
            <a:off x="3792538" y="3429000"/>
            <a:ext cx="17446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74783" name="Line 31"/>
          <p:cNvSpPr>
            <a:spLocks noChangeShapeType="1"/>
          </p:cNvSpPr>
          <p:nvPr/>
        </p:nvSpPr>
        <p:spPr bwMode="auto">
          <a:xfrm flipH="1">
            <a:off x="5303838" y="3429000"/>
            <a:ext cx="6344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74784" name="Line 32"/>
          <p:cNvSpPr>
            <a:spLocks noChangeShapeType="1"/>
          </p:cNvSpPr>
          <p:nvPr/>
        </p:nvSpPr>
        <p:spPr bwMode="auto">
          <a:xfrm>
            <a:off x="6810381" y="3429000"/>
            <a:ext cx="0" cy="15001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74785" name="Line 33"/>
          <p:cNvSpPr>
            <a:spLocks noChangeShapeType="1"/>
          </p:cNvSpPr>
          <p:nvPr/>
        </p:nvSpPr>
        <p:spPr bwMode="auto">
          <a:xfrm flipH="1">
            <a:off x="8453454" y="3429000"/>
            <a:ext cx="0" cy="15001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74786" name="Line 34"/>
          <p:cNvSpPr>
            <a:spLocks noChangeShapeType="1"/>
          </p:cNvSpPr>
          <p:nvPr/>
        </p:nvSpPr>
        <p:spPr bwMode="auto">
          <a:xfrm>
            <a:off x="9882214" y="3429000"/>
            <a:ext cx="0" cy="15001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 flipV="1">
            <a:off x="4952992" y="5786454"/>
            <a:ext cx="0" cy="35719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 flipV="1">
            <a:off x="2166910" y="5786454"/>
            <a:ext cx="0" cy="35719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4575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Risk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88394" y="2160588"/>
            <a:ext cx="5175249" cy="388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hart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8049"/>
            <a:ext cx="7620000" cy="534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723163" y="1702191"/>
            <a:ext cx="998806" cy="6893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9866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367"/>
            <a:ext cx="10972800" cy="778098"/>
          </a:xfrm>
        </p:spPr>
        <p:txBody>
          <a:bodyPr>
            <a:noAutofit/>
          </a:bodyPr>
          <a:lstStyle/>
          <a:p>
            <a:pPr algn="l"/>
            <a: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  <a:t>First Council decision - Household Bins?</a:t>
            </a:r>
            <a:endParaRPr lang="en-AU" sz="4400" dirty="0">
              <a:solidFill>
                <a:schemeClr val="accent3"/>
              </a:solidFill>
              <a:latin typeface="Cambria" panose="02040503050406030204" pitchFamily="18" charset="0"/>
              <a:ea typeface="ＭＳ Ｐゴシック" pitchFamily="-107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95" y="1052736"/>
            <a:ext cx="9456373" cy="5472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AU" sz="2800" dirty="0" smtClean="0">
              <a:solidFill>
                <a:srgbClr val="000000"/>
              </a:solidFill>
            </a:endParaRPr>
          </a:p>
          <a:p>
            <a:r>
              <a:rPr lang="en-AU" sz="2800" dirty="0" smtClean="0">
                <a:solidFill>
                  <a:srgbClr val="000000"/>
                </a:solidFill>
              </a:rPr>
              <a:t>94% households have garbage bin</a:t>
            </a:r>
          </a:p>
          <a:p>
            <a:endParaRPr lang="en-AU" sz="2800" dirty="0" smtClean="0">
              <a:solidFill>
                <a:srgbClr val="000000"/>
              </a:solidFill>
            </a:endParaRPr>
          </a:p>
          <a:p>
            <a:endParaRPr lang="en-AU" sz="2800" dirty="0" smtClean="0">
              <a:solidFill>
                <a:srgbClr val="000000"/>
              </a:solidFill>
            </a:endParaRPr>
          </a:p>
          <a:p>
            <a:r>
              <a:rPr lang="en-AU" sz="2800" dirty="0" smtClean="0">
                <a:solidFill>
                  <a:srgbClr val="000000"/>
                </a:solidFill>
              </a:rPr>
              <a:t>90% have recycling bin</a:t>
            </a:r>
          </a:p>
          <a:p>
            <a:endParaRPr lang="en-AU" sz="2800" dirty="0" smtClean="0">
              <a:solidFill>
                <a:srgbClr val="000000"/>
              </a:solidFill>
            </a:endParaRPr>
          </a:p>
          <a:p>
            <a:endParaRPr lang="en-AU" sz="2800" dirty="0" smtClean="0">
              <a:solidFill>
                <a:srgbClr val="000000"/>
              </a:solidFill>
            </a:endParaRPr>
          </a:p>
          <a:p>
            <a:endParaRPr lang="en-AU" sz="2800" dirty="0" smtClean="0">
              <a:solidFill>
                <a:srgbClr val="000000"/>
              </a:solidFill>
            </a:endParaRPr>
          </a:p>
          <a:p>
            <a:r>
              <a:rPr lang="en-AU" sz="2800" dirty="0" smtClean="0">
                <a:solidFill>
                  <a:srgbClr val="000000"/>
                </a:solidFill>
              </a:rPr>
              <a:t>Only 50% households have a green bin</a:t>
            </a:r>
          </a:p>
          <a:p>
            <a:r>
              <a:rPr lang="en-AU" sz="2800" dirty="0" smtClean="0">
                <a:solidFill>
                  <a:srgbClr val="000000"/>
                </a:solidFill>
              </a:rPr>
              <a:t>But &lt; 2% put food in it</a:t>
            </a:r>
          </a:p>
          <a:p>
            <a:endParaRPr lang="en-AU" sz="2800" dirty="0" smtClean="0">
              <a:solidFill>
                <a:srgbClr val="000000"/>
              </a:solidFill>
            </a:endParaRPr>
          </a:p>
        </p:txBody>
      </p:sp>
      <p:pic>
        <p:nvPicPr>
          <p:cNvPr id="103428" name="Picture 4" descr="C:\Users\Owner\Pictures\00 MRA photos\Waste gallery\Bins\Yellow Lid B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4947" y="2926080"/>
            <a:ext cx="896838" cy="1756310"/>
          </a:xfrm>
          <a:prstGeom prst="rect">
            <a:avLst/>
          </a:prstGeom>
          <a:noFill/>
        </p:spPr>
      </p:pic>
      <p:pic>
        <p:nvPicPr>
          <p:cNvPr id="103429" name="Picture 5" descr="C:\Users\Owner\Pictures\00 MRA photos\Waste gallery\Bins\red bin 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3062" y="1125414"/>
            <a:ext cx="827137" cy="1619811"/>
          </a:xfrm>
          <a:prstGeom prst="rect">
            <a:avLst/>
          </a:prstGeom>
          <a:noFill/>
        </p:spPr>
      </p:pic>
      <p:pic>
        <p:nvPicPr>
          <p:cNvPr id="6" name="Picture 2" descr="C:\Users\Owner\Pictures\00 MRA photos\Waste gallery\Bins\green bin 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2580" y="4909625"/>
            <a:ext cx="836878" cy="1638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98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23" y="425971"/>
            <a:ext cx="12192000" cy="31581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  <a:t>FOGO and 360</a:t>
            </a:r>
            <a:b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</a:br>
            <a: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  <a:t/>
            </a:r>
            <a:b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</a:br>
            <a: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  <a:t/>
            </a:r>
            <a:b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</a:br>
            <a: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  <a:t/>
            </a:r>
            <a:b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</a:br>
            <a: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  <a:t/>
            </a:r>
            <a:b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</a:br>
            <a: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  <a:t/>
            </a:r>
            <a:b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</a:br>
            <a: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  <a:t/>
            </a:r>
            <a:b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</a:br>
            <a: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  <a:t/>
            </a:r>
            <a:b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</a:br>
            <a:r>
              <a:rPr lang="en-AU" sz="4400" dirty="0" smtClean="0">
                <a:solidFill>
                  <a:schemeClr val="accent3"/>
                </a:solidFill>
                <a:latin typeface="Cambria" panose="02040503050406030204" pitchFamily="18" charset="0"/>
                <a:ea typeface="ＭＳ Ｐゴシック" pitchFamily="-107" charset="-128"/>
              </a:rPr>
              <a:t>Composting of organic waste?</a:t>
            </a:r>
            <a:endParaRPr lang="en-AU" sz="4400" dirty="0">
              <a:solidFill>
                <a:schemeClr val="accent3"/>
              </a:solidFill>
              <a:latin typeface="Cambria" panose="02040503050406030204" pitchFamily="18" charset="0"/>
              <a:ea typeface="ＭＳ Ｐゴシック" pitchFamily="-107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0043" y="2636912"/>
            <a:ext cx="2496277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AU" dirty="0">
              <a:latin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3925" y="306896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entury Gothic"/>
              </a:rPr>
              <a:t>~23%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12224" y="3212976"/>
            <a:ext cx="211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entury Gothic"/>
              </a:rPr>
              <a:t>~ 65%</a:t>
            </a:r>
            <a:endParaRPr lang="en-AU" sz="2800" dirty="0">
              <a:latin typeface="Century Gothic"/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3983766" y="2492896"/>
            <a:ext cx="2208245" cy="1296144"/>
          </a:xfrm>
          <a:prstGeom prst="circular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8" name="Circular Arrow 17"/>
          <p:cNvSpPr/>
          <p:nvPr/>
        </p:nvSpPr>
        <p:spPr>
          <a:xfrm>
            <a:off x="2255574" y="1124744"/>
            <a:ext cx="7104789" cy="4464496"/>
          </a:xfrm>
          <a:prstGeom prst="circularArrow">
            <a:avLst>
              <a:gd name="adj1" fmla="val 7129"/>
              <a:gd name="adj2" fmla="val 1142319"/>
              <a:gd name="adj3" fmla="val 20457688"/>
              <a:gd name="adj4" fmla="val 10800000"/>
              <a:gd name="adj5" fmla="val 190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13" name="Picture 12" descr="C:\Users\Owner\Pictures\00 MRA photos\Waste gallery\Bins\Yellow Lid B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7968" y="3861049"/>
            <a:ext cx="1106229" cy="2166367"/>
          </a:xfrm>
          <a:prstGeom prst="rect">
            <a:avLst/>
          </a:prstGeom>
          <a:noFill/>
        </p:spPr>
      </p:pic>
      <p:pic>
        <p:nvPicPr>
          <p:cNvPr id="19" name="Picture 18" descr="C:\Users\Owner\Pictures\00 MRA photos\Waste gallery\Bins\red bin 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670" y="3789040"/>
            <a:ext cx="1106421" cy="2166742"/>
          </a:xfrm>
          <a:prstGeom prst="rect">
            <a:avLst/>
          </a:prstGeom>
          <a:noFill/>
        </p:spPr>
      </p:pic>
      <p:pic>
        <p:nvPicPr>
          <p:cNvPr id="20" name="Picture 2" descr="C:\Users\Owner\Pictures\00 MRA photos\Waste gallery\Bins\green bin 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0203" y="3861048"/>
            <a:ext cx="1115357" cy="2184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60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522" y="0"/>
            <a:ext cx="8596668" cy="1320800"/>
          </a:xfrm>
        </p:spPr>
        <p:txBody>
          <a:bodyPr/>
          <a:lstStyle/>
          <a:p>
            <a:r>
              <a:rPr lang="en-AU" dirty="0" smtClean="0"/>
              <a:t>A view from afar: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852293"/>
            <a:ext cx="11437033" cy="5281221"/>
          </a:xfrm>
        </p:spPr>
        <p:txBody>
          <a:bodyPr>
            <a:noAutofit/>
          </a:bodyPr>
          <a:lstStyle/>
          <a:p>
            <a:r>
              <a:rPr lang="en-AU" sz="3200" dirty="0" smtClean="0"/>
              <a:t>Armidale needs some landfill life</a:t>
            </a:r>
          </a:p>
          <a:p>
            <a:pPr lvl="1"/>
            <a:r>
              <a:rPr lang="en-AU" sz="3000" dirty="0" smtClean="0"/>
              <a:t>Large Bioreactor will become a vacuum cleaner </a:t>
            </a:r>
          </a:p>
          <a:p>
            <a:endParaRPr lang="en-AU" sz="3200" dirty="0" smtClean="0"/>
          </a:p>
          <a:p>
            <a:r>
              <a:rPr lang="en-AU" sz="3200" dirty="0" smtClean="0"/>
              <a:t>Armidale needs parts of BIOHUB that are economically feasible today </a:t>
            </a:r>
          </a:p>
          <a:p>
            <a:pPr lvl="1"/>
            <a:r>
              <a:rPr lang="en-AU" sz="3000" dirty="0" smtClean="0"/>
              <a:t>composting, C+I /C+D sorting, Pyrolysis?</a:t>
            </a:r>
          </a:p>
          <a:p>
            <a:endParaRPr lang="en-AU" sz="3200" dirty="0" smtClean="0"/>
          </a:p>
          <a:p>
            <a:r>
              <a:rPr lang="en-AU" sz="3200" dirty="0" smtClean="0"/>
              <a:t>The economics unclear to me </a:t>
            </a:r>
          </a:p>
          <a:p>
            <a:r>
              <a:rPr lang="en-AU" sz="3200" dirty="0" smtClean="0"/>
              <a:t>Model the options before any </a:t>
            </a:r>
            <a:r>
              <a:rPr lang="en-AU" sz="3200" dirty="0" smtClean="0"/>
              <a:t>decision – </a:t>
            </a:r>
            <a:r>
              <a:rPr lang="en-AU" sz="3200" dirty="0" err="1" smtClean="0"/>
              <a:t>incl</a:t>
            </a:r>
            <a:r>
              <a:rPr lang="en-AU" sz="3200" dirty="0" smtClean="0"/>
              <a:t> landfill costs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xmlns="" val="17925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/>
          <a:srcRect r="13694"/>
          <a:stretch>
            <a:fillRect/>
          </a:stretch>
        </p:blipFill>
        <p:spPr bwMode="auto">
          <a:xfrm>
            <a:off x="227036" y="318589"/>
            <a:ext cx="4823266" cy="549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09840" y="4611231"/>
            <a:ext cx="45598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4400" b="1" dirty="0" smtClean="0">
                <a:solidFill>
                  <a:schemeClr val="accent3">
                    <a:lumMod val="75000"/>
                  </a:schemeClr>
                </a:solidFill>
              </a:rPr>
              <a:t>MRA Consulting</a:t>
            </a:r>
          </a:p>
          <a:p>
            <a:pPr algn="ctr">
              <a:spcBef>
                <a:spcPct val="50000"/>
              </a:spcBef>
            </a:pPr>
            <a:r>
              <a:rPr lang="en-AU" sz="4400" b="1" dirty="0" smtClean="0">
                <a:solidFill>
                  <a:schemeClr val="accent3">
                    <a:lumMod val="75000"/>
                  </a:schemeClr>
                </a:solidFill>
              </a:rPr>
              <a:t>Mike</a:t>
            </a:r>
          </a:p>
          <a:p>
            <a:pPr algn="ctr">
              <a:spcBef>
                <a:spcPct val="50000"/>
              </a:spcBef>
            </a:pPr>
            <a:r>
              <a:rPr lang="en-AU" sz="2000" b="1" dirty="0" smtClean="0">
                <a:solidFill>
                  <a:schemeClr val="accent3">
                    <a:lumMod val="75000"/>
                  </a:schemeClr>
                </a:solidFill>
              </a:rPr>
              <a:t>mike@mraconsulting.com.au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Text Box 2" hidden="1"/>
          <p:cNvSpPr txBox="1">
            <a:spLocks noChangeArrowheads="1"/>
          </p:cNvSpPr>
          <p:nvPr/>
        </p:nvSpPr>
        <p:spPr bwMode="auto">
          <a:xfrm>
            <a:off x="2774156" y="142875"/>
            <a:ext cx="6529388" cy="636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AU" sz="28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AU" sz="3600" b="1" dirty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Organics Carbon and the CPRS</a:t>
            </a:r>
          </a:p>
          <a:p>
            <a:pPr algn="ctr">
              <a:spcBef>
                <a:spcPct val="50000"/>
              </a:spcBef>
              <a:defRPr/>
            </a:pPr>
            <a:endParaRPr lang="en-AU" sz="28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AU" sz="2800" b="1" dirty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Why we need an Organics Revolution in Australia</a:t>
            </a:r>
            <a:endParaRPr lang="en-A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endParaRPr lang="en-A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endParaRPr lang="en-AU" sz="16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endParaRPr lang="en-AU" sz="16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endParaRPr lang="en-AU" sz="16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en-AU" sz="1600" b="1" dirty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Mike Ritchie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en-AU" sz="1600" b="1" dirty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12 Nov 2009</a:t>
            </a:r>
            <a:endParaRPr lang="en-AU" b="1" dirty="0">
              <a:solidFill>
                <a:srgbClr val="C0504D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sz="1400" b="1" dirty="0">
                <a:solidFill>
                  <a:srgbClr val="C0504D"/>
                </a:solidFill>
                <a:cs typeface="Arial" panose="020B0604020202020204" pitchFamily="34" charset="0"/>
              </a:rPr>
              <a:t>	</a:t>
            </a:r>
          </a:p>
          <a:p>
            <a:pPr>
              <a:defRPr/>
            </a:pPr>
            <a:r>
              <a:rPr lang="en-AU" sz="1400" b="1" dirty="0">
                <a:solidFill>
                  <a:srgbClr val="C0504D"/>
                </a:solidFill>
                <a:cs typeface="Arial" panose="020B0604020202020204" pitchFamily="34" charset="0"/>
              </a:rPr>
              <a:t>	</a:t>
            </a: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AU" sz="1400" b="1" dirty="0">
                <a:solidFill>
                  <a:srgbClr val="C0504D"/>
                </a:solidFill>
                <a:cs typeface="Arial" panose="020B0604020202020204" pitchFamily="34" charset="0"/>
              </a:rPr>
              <a:t>	</a:t>
            </a: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endParaRPr lang="en-AU" sz="1400" b="1" dirty="0">
              <a:solidFill>
                <a:srgbClr val="C0504D"/>
              </a:solidFill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AU" sz="2000" b="1" dirty="0">
                <a:solidFill>
                  <a:srgbClr val="C0504D"/>
                </a:solidFill>
                <a:cs typeface="Arial" panose="020B0604020202020204" pitchFamily="34" charset="0"/>
              </a:rPr>
              <a:t>	</a:t>
            </a:r>
            <a:endParaRPr lang="en-AU" b="1" dirty="0">
              <a:solidFill>
                <a:srgbClr val="C0504D"/>
              </a:solidFill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4573" y="877531"/>
            <a:ext cx="8768972" cy="5006227"/>
          </a:xfrm>
          <a:prstGeom prst="rect">
            <a:avLst/>
          </a:prstGeom>
        </p:spPr>
        <p:txBody>
          <a:bodyPr/>
          <a:lstStyle/>
          <a:p>
            <a:pPr marL="342000" indent="-342900">
              <a:lnSpc>
                <a:spcPct val="120000"/>
              </a:lnSpc>
              <a:defRPr/>
            </a:pPr>
            <a:endParaRPr lang="en-AU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0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AU" dirty="0">
                <a:solidFill>
                  <a:prstClr val="black"/>
                </a:solidFill>
                <a:cs typeface="Arial" panose="020B0604020202020204" pitchFamily="34" charset="0"/>
              </a:rPr>
              <a:t>There is an UNLIMITED market for organics - the only question is the price</a:t>
            </a:r>
          </a:p>
          <a:p>
            <a:pPr marL="3420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en-AU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0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AU" dirty="0">
                <a:solidFill>
                  <a:prstClr val="black"/>
                </a:solidFill>
                <a:cs typeface="Arial" panose="020B0604020202020204" pitchFamily="34" charset="0"/>
              </a:rPr>
              <a:t>Compost is a push market NOT a pull </a:t>
            </a:r>
            <a:r>
              <a:rPr lang="en-AU" dirty="0" smtClean="0">
                <a:solidFill>
                  <a:prstClr val="black"/>
                </a:solidFill>
                <a:cs typeface="Arial" panose="020B0604020202020204" pitchFamily="34" charset="0"/>
              </a:rPr>
              <a:t>market</a:t>
            </a:r>
            <a:endParaRPr lang="en-AU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000" indent="-342900">
              <a:lnSpc>
                <a:spcPct val="120000"/>
              </a:lnSpc>
              <a:defRPr/>
            </a:pPr>
            <a:endParaRPr lang="en-AU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0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AU" dirty="0">
                <a:solidFill>
                  <a:prstClr val="black"/>
                </a:solidFill>
                <a:cs typeface="Arial" panose="020B0604020202020204" pitchFamily="34" charset="0"/>
              </a:rPr>
              <a:t>Price it to give it away? </a:t>
            </a:r>
          </a:p>
          <a:p>
            <a:pPr marL="3420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en-A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24" name="Picture 2" descr="http://aussiethings.biz/media/australian-mo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0568" y="4395906"/>
            <a:ext cx="1808559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2016520" y="191097"/>
            <a:ext cx="6817497" cy="82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zh-CN" sz="3200" dirty="0">
                <a:solidFill>
                  <a:srgbClr val="7A7425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Markets for </a:t>
            </a:r>
            <a:r>
              <a:rPr lang="en-AU" altLang="zh-CN" sz="3600" dirty="0">
                <a:solidFill>
                  <a:srgbClr val="7A7425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Organics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4313636" y="5321658"/>
            <a:ext cx="432197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827861" y="5321658"/>
            <a:ext cx="432197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4745833" y="5321658"/>
            <a:ext cx="432197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637" y="5368959"/>
            <a:ext cx="27863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dirty="0">
                <a:solidFill>
                  <a:prstClr val="black"/>
                </a:solidFill>
              </a:rPr>
              <a:t>=$</a:t>
            </a:r>
            <a:r>
              <a:rPr lang="en-AU" dirty="0" smtClean="0">
                <a:solidFill>
                  <a:prstClr val="black"/>
                </a:solidFill>
              </a:rPr>
              <a:t>10/m3 sale price here 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6496" y="4985671"/>
            <a:ext cx="17139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dirty="0" smtClean="0">
                <a:solidFill>
                  <a:prstClr val="black"/>
                </a:solidFill>
              </a:rPr>
              <a:t>=$9/t</a:t>
            </a:r>
            <a:endParaRPr lang="en-AU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dirty="0" smtClean="0">
                <a:solidFill>
                  <a:prstClr val="black"/>
                </a:solidFill>
              </a:rPr>
              <a:t> </a:t>
            </a:r>
            <a:r>
              <a:rPr lang="en-AU" dirty="0">
                <a:solidFill>
                  <a:prstClr val="black"/>
                </a:solidFill>
              </a:rPr>
              <a:t>gate fee</a:t>
            </a:r>
          </a:p>
          <a:p>
            <a:pPr>
              <a:defRPr/>
            </a:pP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dirty="0" smtClean="0">
                <a:solidFill>
                  <a:prstClr val="black"/>
                </a:solidFill>
              </a:rPr>
              <a:t>premium here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5400000">
            <a:off x="4082588" y="2770713"/>
            <a:ext cx="998537" cy="343138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425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Text Box 2" hidden="1"/>
          <p:cNvSpPr txBox="1">
            <a:spLocks noChangeArrowheads="1"/>
          </p:cNvSpPr>
          <p:nvPr/>
        </p:nvSpPr>
        <p:spPr bwMode="auto">
          <a:xfrm>
            <a:off x="2774156" y="142875"/>
            <a:ext cx="6529388" cy="636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AU" sz="28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AU" sz="3600" b="1" dirty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Organics Carbon and the CPRS</a:t>
            </a:r>
          </a:p>
          <a:p>
            <a:pPr algn="ctr">
              <a:spcBef>
                <a:spcPct val="50000"/>
              </a:spcBef>
              <a:defRPr/>
            </a:pPr>
            <a:endParaRPr lang="en-AU" sz="28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AU" sz="2800" b="1" dirty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Why we need an Organics Revolution in Australia</a:t>
            </a:r>
            <a:endParaRPr lang="en-A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endParaRPr lang="en-A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endParaRPr lang="en-AU" sz="16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endParaRPr lang="en-AU" sz="16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endParaRPr lang="en-AU" sz="16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en-AU" sz="1600" b="1" dirty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Mike Ritchie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en-AU" sz="1600" b="1" dirty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12 Nov 2009</a:t>
            </a:r>
            <a:endParaRPr lang="en-AU" b="1" dirty="0">
              <a:solidFill>
                <a:srgbClr val="C0504D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sz="1400" b="1" dirty="0">
                <a:solidFill>
                  <a:srgbClr val="C0504D"/>
                </a:solidFill>
                <a:cs typeface="Arial" panose="020B0604020202020204" pitchFamily="34" charset="0"/>
              </a:rPr>
              <a:t>	</a:t>
            </a:r>
          </a:p>
          <a:p>
            <a:pPr>
              <a:defRPr/>
            </a:pPr>
            <a:r>
              <a:rPr lang="en-AU" sz="1400" b="1" dirty="0">
                <a:solidFill>
                  <a:srgbClr val="C0504D"/>
                </a:solidFill>
                <a:cs typeface="Arial" panose="020B0604020202020204" pitchFamily="34" charset="0"/>
              </a:rPr>
              <a:t>	</a:t>
            </a: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AU" sz="1400" b="1" dirty="0">
                <a:solidFill>
                  <a:srgbClr val="C0504D"/>
                </a:solidFill>
                <a:cs typeface="Arial" panose="020B0604020202020204" pitchFamily="34" charset="0"/>
              </a:rPr>
              <a:t>	</a:t>
            </a: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endParaRPr lang="en-AU" sz="1400" b="1" dirty="0">
              <a:solidFill>
                <a:srgbClr val="C0504D"/>
              </a:solidFill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AU" sz="2000" b="1" dirty="0">
                <a:solidFill>
                  <a:srgbClr val="C0504D"/>
                </a:solidFill>
                <a:cs typeface="Arial" panose="020B0604020202020204" pitchFamily="34" charset="0"/>
              </a:rPr>
              <a:t>	</a:t>
            </a:r>
            <a:endParaRPr lang="en-AU" b="1" dirty="0">
              <a:solidFill>
                <a:srgbClr val="C0504D"/>
              </a:solidFill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97973" y="908053"/>
            <a:ext cx="7413704" cy="4525963"/>
          </a:xfrm>
          <a:prstGeom prst="rect">
            <a:avLst/>
          </a:prstGeom>
        </p:spPr>
        <p:txBody>
          <a:bodyPr/>
          <a:lstStyle/>
          <a:p>
            <a:pPr marL="342000" indent="-342900">
              <a:lnSpc>
                <a:spcPct val="120000"/>
              </a:lnSpc>
              <a:defRPr/>
            </a:pPr>
            <a:endParaRPr lang="en-A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AU" sz="2000" dirty="0">
                <a:solidFill>
                  <a:prstClr val="black"/>
                </a:solidFill>
                <a:cs typeface="Arial" panose="020B0604020202020204" pitchFamily="34" charset="0"/>
              </a:rPr>
              <a:t>Are the key to technology selection and local government choice</a:t>
            </a:r>
          </a:p>
          <a:p>
            <a:pPr marL="3420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en-AU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0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AU" sz="2000" dirty="0">
                <a:solidFill>
                  <a:prstClr val="black"/>
                </a:solidFill>
                <a:cs typeface="Arial" panose="020B0604020202020204" pitchFamily="34" charset="0"/>
              </a:rPr>
              <a:t>NSW </a:t>
            </a:r>
          </a:p>
          <a:p>
            <a:pPr marL="799200" lvl="1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AU" sz="2000" dirty="0">
                <a:solidFill>
                  <a:prstClr val="black"/>
                </a:solidFill>
                <a:cs typeface="Arial" panose="020B0604020202020204" pitchFamily="34" charset="0"/>
              </a:rPr>
              <a:t>&lt; 500m fully enclosed</a:t>
            </a:r>
          </a:p>
          <a:p>
            <a:pPr marL="799200" lvl="1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AU" sz="2000" dirty="0">
                <a:solidFill>
                  <a:prstClr val="black"/>
                </a:solidFill>
                <a:cs typeface="Arial" panose="020B0604020202020204" pitchFamily="34" charset="0"/>
              </a:rPr>
              <a:t>500-2000 enclosed receival</a:t>
            </a:r>
          </a:p>
          <a:p>
            <a:pPr marL="799200" lvl="1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AU" sz="2000" dirty="0">
                <a:solidFill>
                  <a:prstClr val="black"/>
                </a:solidFill>
                <a:cs typeface="Arial" panose="020B0604020202020204" pitchFamily="34" charset="0"/>
              </a:rPr>
              <a:t>&gt;2000m open air</a:t>
            </a:r>
          </a:p>
          <a:p>
            <a:pPr marL="799200" lvl="1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en-AU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0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AU" sz="2000" dirty="0">
                <a:solidFill>
                  <a:prstClr val="black"/>
                </a:solidFill>
                <a:cs typeface="Arial" panose="020B0604020202020204" pitchFamily="34" charset="0"/>
              </a:rPr>
              <a:t>VIC (source Blue </a:t>
            </a:r>
            <a:r>
              <a:rPr lang="en-AU" sz="2000" dirty="0" err="1">
                <a:solidFill>
                  <a:prstClr val="black"/>
                </a:solidFill>
                <a:cs typeface="Arial" panose="020B0604020202020204" pitchFamily="34" charset="0"/>
              </a:rPr>
              <a:t>Env’t</a:t>
            </a:r>
            <a:r>
              <a:rPr lang="en-AU" sz="20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  <a:p>
            <a:pPr marL="3420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en-A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en-A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548" name="Rectangle 5"/>
          <p:cNvSpPr>
            <a:spLocks noChangeArrowheads="1"/>
          </p:cNvSpPr>
          <p:nvPr/>
        </p:nvSpPr>
        <p:spPr bwMode="auto">
          <a:xfrm>
            <a:off x="2197974" y="333376"/>
            <a:ext cx="3432493" cy="57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zh-CN" sz="3200" dirty="0">
                <a:solidFill>
                  <a:srgbClr val="4F6228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Buffers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855119" y="4292600"/>
          <a:ext cx="6535340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188"/>
                <a:gridCol w="1080222"/>
                <a:gridCol w="1242255"/>
                <a:gridCol w="1304315"/>
                <a:gridCol w="995180"/>
                <a:gridCol w="995180"/>
              </a:tblGrid>
              <a:tr h="1224211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t/yr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Static</a:t>
                      </a:r>
                      <a:r>
                        <a:rPr lang="en-AU" sz="1800" baseline="0" dirty="0" smtClean="0"/>
                        <a:t> pile </a:t>
                      </a:r>
                    </a:p>
                    <a:p>
                      <a:endParaRPr lang="en-AU" sz="1800" baseline="0" dirty="0" smtClean="0"/>
                    </a:p>
                    <a:p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Open windrow</a:t>
                      </a:r>
                    </a:p>
                    <a:p>
                      <a:endParaRPr lang="en-AU" sz="1800" dirty="0" smtClean="0"/>
                    </a:p>
                    <a:p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Continuous aeration</a:t>
                      </a:r>
                    </a:p>
                    <a:p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Enclosed</a:t>
                      </a:r>
                    </a:p>
                    <a:p>
                      <a:endParaRPr lang="en-AU" sz="1800" dirty="0" smtClean="0"/>
                    </a:p>
                    <a:p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In-vessel</a:t>
                      </a:r>
                    </a:p>
                    <a:p>
                      <a:endParaRPr lang="en-AU" sz="1800" dirty="0" smtClean="0"/>
                    </a:p>
                    <a:p>
                      <a:endParaRPr lang="en-AU" sz="1800" dirty="0"/>
                    </a:p>
                  </a:txBody>
                  <a:tcPr marL="68587" marR="68587" marT="45723" marB="45723"/>
                </a:tc>
              </a:tr>
              <a:tr h="370863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365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1500 m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1000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500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250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200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</a:tr>
              <a:tr h="370863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3,650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2000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1500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1000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500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200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</a:tr>
              <a:tr h="370863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36,500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2500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2000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1500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1000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500</a:t>
                      </a:r>
                      <a:endParaRPr lang="en-AU" sz="1800" dirty="0"/>
                    </a:p>
                  </a:txBody>
                  <a:tcPr marL="68587" marR="68587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7288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  <a:latin typeface="Cambria" panose="02040503050406030204" pitchFamily="18" charset="0"/>
              </a:rPr>
              <a:t>State Government </a:t>
            </a:r>
            <a:r>
              <a:rPr lang="en-AU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Policies </a:t>
            </a:r>
            <a:endParaRPr lang="en-AU" dirty="0"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32171" y="1772817"/>
            <a:ext cx="4344764" cy="4569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7435" y="1772816"/>
            <a:ext cx="58566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i="1" dirty="0" smtClean="0"/>
              <a:t>Waste </a:t>
            </a:r>
            <a:r>
              <a:rPr lang="en-AU" sz="2000" i="1" dirty="0"/>
              <a:t>Less, Recycle More </a:t>
            </a:r>
            <a:r>
              <a:rPr lang="en-AU" sz="2000" i="1" dirty="0" smtClean="0"/>
              <a:t>WLRM)</a:t>
            </a:r>
            <a:endParaRPr lang="en-AU" sz="2000" i="1" dirty="0"/>
          </a:p>
          <a:p>
            <a:pPr lvl="1"/>
            <a:r>
              <a:rPr lang="en-AU" sz="2000" dirty="0"/>
              <a:t> </a:t>
            </a:r>
            <a:r>
              <a:rPr lang="en-AU" sz="2000" dirty="0" smtClean="0"/>
              <a:t>-$465.7 m funding</a:t>
            </a:r>
          </a:p>
          <a:p>
            <a:pPr lvl="1"/>
            <a:r>
              <a:rPr lang="en-AU" sz="2000" dirty="0" smtClean="0"/>
              <a:t>- 4 years</a:t>
            </a:r>
          </a:p>
          <a:p>
            <a:pPr lvl="1"/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Statutory </a:t>
            </a:r>
            <a:r>
              <a:rPr lang="en-AU" sz="2000" dirty="0"/>
              <a:t>review of the Waste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New Energy from Waste </a:t>
            </a:r>
            <a:r>
              <a:rPr lang="en-AU" sz="2000" dirty="0" smtClean="0"/>
              <a:t>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EPA requirements for a </a:t>
            </a:r>
            <a:r>
              <a:rPr lang="en-AU" sz="2000" dirty="0"/>
              <a:t>regional approach to waste 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lvl="1"/>
            <a:endParaRPr lang="en-AU" sz="2000" dirty="0">
              <a:solidFill>
                <a:prstClr val="black"/>
              </a:solidFill>
            </a:endParaRPr>
          </a:p>
          <a:p>
            <a:pPr lvl="1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xmlns="" val="19765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64201"/>
            <a:ext cx="7620000" cy="1143000"/>
          </a:xfrm>
        </p:spPr>
        <p:txBody>
          <a:bodyPr/>
          <a:lstStyle/>
          <a:p>
            <a:pPr>
              <a:defRPr/>
            </a:pPr>
            <a:r>
              <a:rPr lang="en-AU" altLang="zh-CN" sz="3200" b="1" dirty="0">
                <a:solidFill>
                  <a:srgbClr val="7A7425"/>
                </a:solidFill>
                <a:cs typeface="Arial" pitchFamily="34" charset="0"/>
              </a:rPr>
              <a:t>Energy from Waste policies – VIC NSW WA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218049"/>
            <a:ext cx="7620000" cy="490811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b="1" dirty="0" smtClean="0"/>
              <a:t>Waste types </a:t>
            </a:r>
            <a:endParaRPr lang="en-US" b="1" dirty="0" smtClean="0"/>
          </a:p>
          <a:p>
            <a:r>
              <a:rPr lang="en-US" dirty="0" smtClean="0"/>
              <a:t>EFW Draft Policy Statement out for consultation</a:t>
            </a:r>
          </a:p>
          <a:p>
            <a:r>
              <a:rPr lang="en-US" dirty="0" smtClean="0"/>
              <a:t>Ensures EFW:</a:t>
            </a:r>
          </a:p>
          <a:p>
            <a:r>
              <a:rPr lang="en-US" dirty="0" smtClean="0"/>
              <a:t>achieves </a:t>
            </a:r>
            <a:r>
              <a:rPr lang="en-US" dirty="0"/>
              <a:t>minimal risk of harm to the environment and human health; and</a:t>
            </a:r>
          </a:p>
          <a:p>
            <a:r>
              <a:rPr lang="en-US" dirty="0" smtClean="0"/>
              <a:t>does </a:t>
            </a:r>
            <a:r>
              <a:rPr lang="en-US" dirty="0"/>
              <a:t>not undermine higher order waste management options (such as avoidance, re-use, recycling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biomass </a:t>
            </a:r>
            <a:r>
              <a:rPr lang="en-US" dirty="0"/>
              <a:t>from agriculture </a:t>
            </a:r>
          </a:p>
          <a:p>
            <a:r>
              <a:rPr lang="en-US" dirty="0" smtClean="0"/>
              <a:t>uncontaminated </a:t>
            </a:r>
            <a:r>
              <a:rPr lang="en-US" dirty="0"/>
              <a:t>wood waste </a:t>
            </a:r>
          </a:p>
          <a:p>
            <a:r>
              <a:rPr lang="en-US" dirty="0" smtClean="0"/>
              <a:t>recovered </a:t>
            </a:r>
            <a:r>
              <a:rPr lang="en-US" dirty="0"/>
              <a:t>waste oil and tallow </a:t>
            </a:r>
          </a:p>
          <a:p>
            <a:r>
              <a:rPr lang="en-US" dirty="0" smtClean="0"/>
              <a:t>waste </a:t>
            </a:r>
            <a:r>
              <a:rPr lang="en-US" dirty="0"/>
              <a:t>from virgin paper pulp activities </a:t>
            </a:r>
          </a:p>
          <a:p>
            <a:r>
              <a:rPr lang="en-US" dirty="0" smtClean="0"/>
              <a:t>landfill </a:t>
            </a:r>
            <a:r>
              <a:rPr lang="en-US" dirty="0"/>
              <a:t>and biogas and; </a:t>
            </a:r>
          </a:p>
          <a:p>
            <a:r>
              <a:rPr lang="en-US" dirty="0" smtClean="0"/>
              <a:t>coal </a:t>
            </a:r>
            <a:r>
              <a:rPr lang="en-US" dirty="0"/>
              <a:t>washing rejects </a:t>
            </a:r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www.environment.nsw.gov.au/waste/wasteless.htm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11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/>
          <p:cNvSpPr/>
          <p:nvPr/>
        </p:nvSpPr>
        <p:spPr>
          <a:xfrm>
            <a:off x="4810116" y="4500570"/>
            <a:ext cx="500066" cy="50006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09918" y="428604"/>
            <a:ext cx="2000264" cy="13573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881158" y="5643579"/>
            <a:ext cx="6726238" cy="809625"/>
            <a:chOff x="1182" y="3606"/>
            <a:chExt cx="2144" cy="510"/>
          </a:xfrm>
        </p:grpSpPr>
        <p:sp>
          <p:nvSpPr>
            <p:cNvPr id="28701" name="Line 42"/>
            <p:cNvSpPr>
              <a:spLocks noChangeShapeType="1"/>
            </p:cNvSpPr>
            <p:nvPr/>
          </p:nvSpPr>
          <p:spPr bwMode="auto">
            <a:xfrm>
              <a:off x="1318" y="4110"/>
              <a:ext cx="1872" cy="0"/>
            </a:xfrm>
            <a:prstGeom prst="line">
              <a:avLst/>
            </a:prstGeom>
            <a:noFill/>
            <a:ln w="1492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dirty="0">
                <a:latin typeface="Century Gothic"/>
              </a:endParaRPr>
            </a:p>
          </p:txBody>
        </p:sp>
        <p:sp>
          <p:nvSpPr>
            <p:cNvPr id="28702" name="Line 43"/>
            <p:cNvSpPr>
              <a:spLocks noChangeShapeType="1"/>
            </p:cNvSpPr>
            <p:nvPr/>
          </p:nvSpPr>
          <p:spPr bwMode="auto">
            <a:xfrm flipV="1">
              <a:off x="3182" y="3606"/>
              <a:ext cx="144" cy="504"/>
            </a:xfrm>
            <a:prstGeom prst="line">
              <a:avLst/>
            </a:prstGeom>
            <a:noFill/>
            <a:ln w="1492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dirty="0">
                <a:latin typeface="Century Gothic"/>
              </a:endParaRPr>
            </a:p>
          </p:txBody>
        </p:sp>
        <p:sp>
          <p:nvSpPr>
            <p:cNvPr id="28703" name="Line 44"/>
            <p:cNvSpPr>
              <a:spLocks noChangeShapeType="1"/>
            </p:cNvSpPr>
            <p:nvPr/>
          </p:nvSpPr>
          <p:spPr bwMode="auto">
            <a:xfrm flipH="1" flipV="1">
              <a:off x="1182" y="3612"/>
              <a:ext cx="144" cy="504"/>
            </a:xfrm>
            <a:prstGeom prst="line">
              <a:avLst/>
            </a:prstGeom>
            <a:noFill/>
            <a:ln w="1492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dirty="0">
                <a:latin typeface="Century Gothic"/>
              </a:endParaRPr>
            </a:p>
          </p:txBody>
        </p:sp>
      </p:grpSp>
      <p:sp>
        <p:nvSpPr>
          <p:cNvPr id="28696" name="Text Box 46"/>
          <p:cNvSpPr txBox="1">
            <a:spLocks noChangeArrowheads="1"/>
          </p:cNvSpPr>
          <p:nvPr/>
        </p:nvSpPr>
        <p:spPr bwMode="auto">
          <a:xfrm>
            <a:off x="3452794" y="928671"/>
            <a:ext cx="17145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sz="2600" b="1" dirty="0">
                <a:solidFill>
                  <a:schemeClr val="bg1"/>
                </a:solidFill>
                <a:latin typeface="Century Gothic"/>
              </a:rPr>
              <a:t>43 MT</a:t>
            </a:r>
            <a:endParaRPr lang="en-AU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8697" name="Rectangle 47"/>
          <p:cNvSpPr>
            <a:spLocks noChangeArrowheads="1"/>
          </p:cNvSpPr>
          <p:nvPr/>
        </p:nvSpPr>
        <p:spPr bwMode="auto">
          <a:xfrm>
            <a:off x="3185727" y="5857893"/>
            <a:ext cx="249145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AU" sz="2600" b="1" dirty="0">
                <a:latin typeface="Century Gothic"/>
              </a:rPr>
              <a:t>20 MT   Landfill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320136" y="260648"/>
            <a:ext cx="32146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400" b="1" dirty="0">
                <a:solidFill>
                  <a:schemeClr val="accent3"/>
                </a:solidFill>
                <a:latin typeface="Cambria" pitchFamily="18" charset="0"/>
                <a:ea typeface="+mj-ea"/>
                <a:cs typeface="+mj-cs"/>
              </a:rPr>
              <a:t>Current System</a:t>
            </a:r>
          </a:p>
        </p:txBody>
      </p:sp>
      <p:sp>
        <p:nvSpPr>
          <p:cNvPr id="54" name="Right Arrow 53"/>
          <p:cNvSpPr/>
          <p:nvPr/>
        </p:nvSpPr>
        <p:spPr>
          <a:xfrm>
            <a:off x="4952992" y="1643050"/>
            <a:ext cx="2071702" cy="150019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24232" y="1785926"/>
            <a:ext cx="1500198" cy="10001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67108" y="2571744"/>
            <a:ext cx="1285884" cy="1143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sp>
        <p:nvSpPr>
          <p:cNvPr id="58" name="Right Arrow 57"/>
          <p:cNvSpPr/>
          <p:nvPr/>
        </p:nvSpPr>
        <p:spPr>
          <a:xfrm rot="10800000">
            <a:off x="2381224" y="2714620"/>
            <a:ext cx="1714512" cy="114300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738546" y="3429000"/>
            <a:ext cx="1071570" cy="1428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4738678" y="3714752"/>
            <a:ext cx="1500198" cy="64294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sp>
        <p:nvSpPr>
          <p:cNvPr id="62" name="Right Arrow 61"/>
          <p:cNvSpPr/>
          <p:nvPr/>
        </p:nvSpPr>
        <p:spPr>
          <a:xfrm rot="5400000">
            <a:off x="3881422" y="4357694"/>
            <a:ext cx="857256" cy="185738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3738546" y="2071679"/>
            <a:ext cx="3571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  <a:latin typeface="Century Gothic"/>
              </a:rPr>
              <a:t>C+D Recycling 9 MT</a:t>
            </a: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2595539" y="3071811"/>
            <a:ext cx="292259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2000" b="1" dirty="0">
                <a:solidFill>
                  <a:schemeClr val="bg1"/>
                </a:solidFill>
                <a:latin typeface="Century Gothic"/>
              </a:rPr>
              <a:t>C+I 8 MT</a:t>
            </a: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4295800" y="3861049"/>
            <a:ext cx="2145990" cy="25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2000" b="1" dirty="0">
                <a:solidFill>
                  <a:schemeClr val="bg1"/>
                </a:solidFill>
                <a:latin typeface="Century Gothic"/>
              </a:rPr>
              <a:t>Kerbside 5 MT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809984" y="4572009"/>
            <a:ext cx="1285884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  <a:latin typeface="Century Gothic"/>
              </a:rPr>
              <a:t>AWT  1 MT</a:t>
            </a:r>
          </a:p>
        </p:txBody>
      </p:sp>
    </p:spTree>
    <p:extLst>
      <p:ext uri="{BB962C8B-B14F-4D97-AF65-F5344CB8AC3E}">
        <p14:creationId xmlns:p14="http://schemas.microsoft.com/office/powerpoint/2010/main" xmlns="" val="448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4329"/>
            <a:ext cx="8596668" cy="434703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AU" sz="6400" dirty="0" err="1"/>
              <a:t>Biobin</a:t>
            </a:r>
            <a:endParaRPr lang="en-AU" sz="6400" dirty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AU" sz="6400" dirty="0"/>
              <a:t>Groundswell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AU" sz="6400" dirty="0" smtClean="0"/>
              <a:t>Open Windrow</a:t>
            </a:r>
            <a:endParaRPr lang="en-AU" sz="6400" dirty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AU" sz="6400" dirty="0"/>
              <a:t>MAF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AU" sz="6400" dirty="0"/>
              <a:t>Gore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AU" sz="6400" dirty="0" err="1"/>
              <a:t>Biodegma</a:t>
            </a:r>
            <a:endParaRPr lang="en-AU" sz="6400" dirty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AU" sz="6400" dirty="0"/>
              <a:t>Shepparton cover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AU" sz="6400" dirty="0" err="1"/>
              <a:t>Biowise</a:t>
            </a:r>
            <a:r>
              <a:rPr lang="en-AU" sz="6400" dirty="0"/>
              <a:t> static pile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AU" sz="6400" dirty="0" err="1"/>
              <a:t>Remondis</a:t>
            </a:r>
            <a:r>
              <a:rPr lang="en-AU" sz="6400" dirty="0"/>
              <a:t> tunnels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AU" sz="6400" dirty="0"/>
              <a:t>Biomass tunnels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AU" sz="6400" dirty="0"/>
              <a:t>SAWT tunnels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AU" sz="6400" dirty="0"/>
              <a:t>Hot </a:t>
            </a:r>
            <a:r>
              <a:rPr lang="en-AU" sz="6400" dirty="0" smtClean="0"/>
              <a:t>Rot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AU" sz="6400" dirty="0" smtClean="0"/>
              <a:t>Biocell</a:t>
            </a:r>
            <a:endParaRPr lang="en-AU" sz="6400" dirty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AU" sz="6400" dirty="0"/>
              <a:t>Others including AD (which doesn’t work on FOGO or waste)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endParaRPr lang="en-AU" dirty="0"/>
          </a:p>
          <a:p>
            <a:endParaRPr lang="en-US" dirty="0"/>
          </a:p>
        </p:txBody>
      </p:sp>
      <p:pic>
        <p:nvPicPr>
          <p:cNvPr id="4" name="Picture 2" descr="TOPTURN 3500 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0238" y="3469596"/>
            <a:ext cx="3650760" cy="24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3698" y="1417639"/>
            <a:ext cx="2697301" cy="186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2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950"/>
            <a:ext cx="8229600" cy="710302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accent3">
                    <a:lumMod val="75000"/>
                  </a:schemeClr>
                </a:solidFill>
              </a:rPr>
              <a:t>Operating Pyrolysis Facilities</a:t>
            </a:r>
            <a:endParaRPr lang="en-A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92370" y="842679"/>
          <a:ext cx="11310424" cy="54479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12801"/>
                <a:gridCol w="2287502"/>
                <a:gridCol w="1252680"/>
                <a:gridCol w="1633930"/>
                <a:gridCol w="1071130"/>
                <a:gridCol w="1452381"/>
              </a:tblGrid>
              <a:tr h="627020"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Location</a:t>
                      </a:r>
                    </a:p>
                  </a:txBody>
                  <a:tcPr marB="46800" anchor="b"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Company- Technology</a:t>
                      </a:r>
                    </a:p>
                  </a:txBody>
                  <a:tcPr marB="46800" anchor="b"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Began</a:t>
                      </a:r>
                      <a:r>
                        <a:rPr lang="en-AU" sz="1400" b="1" baseline="0" dirty="0" smtClean="0"/>
                        <a:t> Operation</a:t>
                      </a:r>
                      <a:endParaRPr lang="en-AU" sz="1400" b="1" dirty="0" smtClean="0"/>
                    </a:p>
                  </a:txBody>
                  <a:tcPr marB="46800" anchor="b"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Feedstock</a:t>
                      </a:r>
                      <a:endParaRPr lang="en-AU" sz="1400" b="1" dirty="0"/>
                    </a:p>
                  </a:txBody>
                  <a:tcPr marB="46800" anchor="b"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Capacity</a:t>
                      </a:r>
                      <a:endParaRPr lang="en-AU" sz="1400" b="1" dirty="0"/>
                    </a:p>
                  </a:txBody>
                  <a:tcPr marB="46800" anchor="b"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Syngas/ Waste heat utilisation</a:t>
                      </a:r>
                      <a:endParaRPr lang="en-A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Toyohasni</a:t>
                      </a: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 City, Japan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Mitsui R-21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2002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MSW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400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8.7 MW Power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Hamm, Germany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Techtrade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2002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MSW, Sewage Sludge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353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Power Generation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Koga Seibu, Japan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Mitsui R-21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2003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MSW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260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4.5 MW Power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Yarne Seibu, Japan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Mitsui R-21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MSW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220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2.0 MW Power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Nishiiburi</a:t>
                      </a: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, Japan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Mitsui R-21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2003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MSW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210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2.0 MW Power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Izumo, Japan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Thide</a:t>
                      </a: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 Environment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2003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MSW, </a:t>
                      </a: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Industiral</a:t>
                      </a: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 &amp; Sludge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190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Power Generation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Kyoboku</a:t>
                      </a: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 Regional, Japan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Mitsui R-21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2003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MSW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60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1.5 MW Power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Burgau</a:t>
                      </a: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, Germany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Technip/Waste Gen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1988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MSW, Sewage Sludge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54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Power Generation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Ebetsu City, Japan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Mitsui R-21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2002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MSW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40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2.0 MW Power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Arras, France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Thide Environment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2004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Household Wastes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100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Industrial </a:t>
                      </a: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Stearn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Singapore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Entech Renewable Ene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1997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Food Processing Wastes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72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4.0 </a:t>
                      </a: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MWt</a:t>
                      </a: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 (as Steam)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Korea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Entech Renewable Ene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2006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MSW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60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Power Generation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Hong Kong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Entech Renewable Ene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1990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MSW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58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Power Generation</a:t>
                      </a:r>
                    </a:p>
                  </a:txBody>
                  <a:tcPr marL="12700" marR="1270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30233" y="525420"/>
            <a:ext cx="927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(Partial list)</a:t>
            </a:r>
          </a:p>
        </p:txBody>
      </p:sp>
    </p:spTree>
    <p:extLst>
      <p:ext uri="{BB962C8B-B14F-4D97-AF65-F5344CB8AC3E}">
        <p14:creationId xmlns:p14="http://schemas.microsoft.com/office/powerpoint/2010/main" xmlns="" val="38755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950"/>
            <a:ext cx="8229600" cy="710302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accent3">
                    <a:lumMod val="75000"/>
                  </a:schemeClr>
                </a:solidFill>
              </a:rPr>
              <a:t>Operating Pyrolysis Facilities</a:t>
            </a:r>
            <a:endParaRPr lang="en-A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51693" y="842679"/>
          <a:ext cx="11338558" cy="54479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21788"/>
                <a:gridCol w="2293192"/>
                <a:gridCol w="1255796"/>
                <a:gridCol w="1637994"/>
                <a:gridCol w="1073795"/>
                <a:gridCol w="1455993"/>
              </a:tblGrid>
              <a:tr h="627020"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Location</a:t>
                      </a:r>
                    </a:p>
                  </a:txBody>
                  <a:tcPr marB="46800" anchor="b"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Company- Technology</a:t>
                      </a:r>
                    </a:p>
                  </a:txBody>
                  <a:tcPr marB="46800" anchor="b"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Began</a:t>
                      </a:r>
                      <a:r>
                        <a:rPr lang="en-AU" sz="1400" b="1" baseline="0" dirty="0" smtClean="0"/>
                        <a:t> Operation</a:t>
                      </a:r>
                      <a:endParaRPr lang="en-AU" sz="1400" b="1" dirty="0" smtClean="0"/>
                    </a:p>
                  </a:txBody>
                  <a:tcPr marB="46800" anchor="b"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Feedstock</a:t>
                      </a:r>
                      <a:endParaRPr lang="en-AU" sz="1400" b="1" dirty="0"/>
                    </a:p>
                  </a:txBody>
                  <a:tcPr marB="46800" anchor="b"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Capacity</a:t>
                      </a:r>
                      <a:endParaRPr lang="en-AU" sz="1400" b="1" dirty="0"/>
                    </a:p>
                  </a:txBody>
                  <a:tcPr marB="46800" anchor="b"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Syngas/ Waste heat utilisation</a:t>
                      </a:r>
                      <a:endParaRPr lang="en-A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Aalen, Germany  (</a:t>
                      </a: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Pyrolisis</a:t>
                      </a: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/Gasification plant)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PKA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2001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MSW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70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SNG as energy source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Genting</a:t>
                      </a: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/Sri </a:t>
                      </a: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Layang</a:t>
                      </a: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, Malaysia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Entech</a:t>
                      </a: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 Renewable </a:t>
                      </a: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Ene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1998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MSW (WDF)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60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6.9 MWt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P.N.G.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Entech</a:t>
                      </a: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 Renewable </a:t>
                      </a: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Ene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2003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MSW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40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Power Generation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Romoland, California, USA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IES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2007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MSW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40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SNG as energy source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Chung Gung Municipality, Taiwan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Entech Renewable Ene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1991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MSW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30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 i="0" u="none" strike="noStrike">
                          <a:effectLst/>
                          <a:latin typeface="Arial"/>
                        </a:rPr>
                        <a:t>2.3 MWt (Steam)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Korea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Entech Renewable Ene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2003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MSW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30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Power Generatio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Bristol, United Kingdom (</a:t>
                      </a: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Pyrolisis</a:t>
                      </a: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/Gasification plant)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Compact Power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2002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Clinical &amp; Special Waste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24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Heat for </a:t>
                      </a: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Autoclav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Australia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Entech Renewable Ene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1996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MSW (WDF)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15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Power Generation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Indonesia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Entech Renewable Ene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1998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MSW (WDF)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15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Power Generation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Chung Gung Municipality, Taiwan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Entech Renewable Ene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1992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MSW (WDF)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15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 i="0" u="none" strike="noStrike" dirty="0">
                          <a:effectLst/>
                          <a:latin typeface="Arial"/>
                        </a:rPr>
                        <a:t>2.3 MWt (Steam)</a:t>
                      </a: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Poland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Entech Renewable Ene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2004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Biohazardous Waste (WDF)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3.5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5.6 </a:t>
                      </a: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MWt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Scinopharm Corporation, Taiwan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Entech Renewable Ene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2002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Pharmaceutical Prod. Waste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15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3.5 </a:t>
                      </a: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MWt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Poland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Entech Renewable Ene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2004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Biohazardous Waste (WDF)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3.5 t/d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5.6 </a:t>
                      </a: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MWt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97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Gasification / </a:t>
            </a:r>
            <a:r>
              <a:rPr lang="en-AU" dirty="0" smtClean="0"/>
              <a:t>Pyrolysis - Key </a:t>
            </a:r>
            <a:r>
              <a:rPr lang="en-AU" dirty="0"/>
              <a:t>issues / </a:t>
            </a:r>
            <a:r>
              <a:rPr lang="en-AU" dirty="0" smtClean="0"/>
              <a:t>risks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Benefits:</a:t>
            </a:r>
          </a:p>
          <a:p>
            <a:r>
              <a:rPr lang="en-AU" b="1" dirty="0" smtClean="0">
                <a:solidFill>
                  <a:srgbClr val="00B050"/>
                </a:solidFill>
              </a:rPr>
              <a:t>Capable </a:t>
            </a:r>
            <a:r>
              <a:rPr lang="en-AU" b="1" dirty="0">
                <a:solidFill>
                  <a:srgbClr val="00B050"/>
                </a:solidFill>
              </a:rPr>
              <a:t>of being integrated </a:t>
            </a:r>
            <a:r>
              <a:rPr lang="en-AU" dirty="0" smtClean="0">
                <a:solidFill>
                  <a:srgbClr val="00B050"/>
                </a:solidFill>
              </a:rPr>
              <a:t>with other </a:t>
            </a:r>
            <a:r>
              <a:rPr lang="en-AU" dirty="0">
                <a:solidFill>
                  <a:srgbClr val="00B050"/>
                </a:solidFill>
              </a:rPr>
              <a:t>processes such as output </a:t>
            </a:r>
            <a:r>
              <a:rPr lang="en-AU" dirty="0" smtClean="0">
                <a:solidFill>
                  <a:srgbClr val="00B050"/>
                </a:solidFill>
              </a:rPr>
              <a:t>from MBT </a:t>
            </a:r>
            <a:r>
              <a:rPr lang="en-AU" dirty="0">
                <a:solidFill>
                  <a:srgbClr val="00B050"/>
                </a:solidFill>
              </a:rPr>
              <a:t>/ PEF production;</a:t>
            </a:r>
          </a:p>
          <a:p>
            <a:r>
              <a:rPr lang="en-AU" dirty="0" smtClean="0">
                <a:solidFill>
                  <a:srgbClr val="00B050"/>
                </a:solidFill>
              </a:rPr>
              <a:t>Can </a:t>
            </a:r>
            <a:r>
              <a:rPr lang="en-AU" dirty="0">
                <a:solidFill>
                  <a:srgbClr val="00B050"/>
                </a:solidFill>
              </a:rPr>
              <a:t>often be </a:t>
            </a:r>
            <a:r>
              <a:rPr lang="en-AU" b="1" dirty="0" smtClean="0">
                <a:solidFill>
                  <a:srgbClr val="00B050"/>
                </a:solidFill>
              </a:rPr>
              <a:t>developed progressively </a:t>
            </a:r>
            <a:r>
              <a:rPr lang="en-AU" dirty="0">
                <a:solidFill>
                  <a:srgbClr val="00B050"/>
                </a:solidFill>
              </a:rPr>
              <a:t>on a modular basis;</a:t>
            </a:r>
          </a:p>
          <a:p>
            <a:r>
              <a:rPr lang="en-AU" b="1" dirty="0" smtClean="0"/>
              <a:t>Small </a:t>
            </a:r>
            <a:r>
              <a:rPr lang="en-AU" b="1" dirty="0"/>
              <a:t>scale units </a:t>
            </a:r>
            <a:r>
              <a:rPr lang="en-AU" dirty="0"/>
              <a:t>can potentially </a:t>
            </a:r>
            <a:r>
              <a:rPr lang="en-AU" dirty="0" smtClean="0"/>
              <a:t>be integrated </a:t>
            </a:r>
            <a:r>
              <a:rPr lang="en-AU" dirty="0"/>
              <a:t>into community CHP;</a:t>
            </a:r>
          </a:p>
          <a:p>
            <a:r>
              <a:rPr lang="en-AU" dirty="0" smtClean="0"/>
              <a:t>Their </a:t>
            </a:r>
            <a:r>
              <a:rPr lang="en-AU" dirty="0"/>
              <a:t>smaller scale makes </a:t>
            </a:r>
            <a:r>
              <a:rPr lang="en-AU" dirty="0" smtClean="0"/>
              <a:t>them </a:t>
            </a:r>
            <a:r>
              <a:rPr lang="en-AU" b="1" dirty="0" smtClean="0"/>
              <a:t>compliant </a:t>
            </a:r>
            <a:r>
              <a:rPr lang="en-AU" b="1" dirty="0"/>
              <a:t>with the </a:t>
            </a:r>
            <a:r>
              <a:rPr lang="en-AU" b="1" dirty="0" smtClean="0"/>
              <a:t>proximity principle</a:t>
            </a:r>
            <a:r>
              <a:rPr lang="en-AU" dirty="0"/>
              <a:t>, and this can help in </a:t>
            </a:r>
            <a:r>
              <a:rPr lang="en-AU" dirty="0" smtClean="0"/>
              <a:t>public perception </a:t>
            </a:r>
            <a:r>
              <a:rPr lang="en-AU" dirty="0"/>
              <a:t>and in gaining </a:t>
            </a:r>
            <a:r>
              <a:rPr lang="en-AU" dirty="0" smtClean="0"/>
              <a:t>planning permission</a:t>
            </a:r>
            <a:r>
              <a:rPr lang="en-AU" dirty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Key issues / risks: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Often </a:t>
            </a:r>
            <a:r>
              <a:rPr lang="en-AU" b="1" dirty="0">
                <a:solidFill>
                  <a:srgbClr val="FF0000"/>
                </a:solidFill>
              </a:rPr>
              <a:t>requires pre-processed fuel </a:t>
            </a:r>
            <a:r>
              <a:rPr lang="en-AU" dirty="0" smtClean="0">
                <a:solidFill>
                  <a:srgbClr val="FF0000"/>
                </a:solidFill>
              </a:rPr>
              <a:t>of consistent </a:t>
            </a:r>
            <a:r>
              <a:rPr lang="en-AU" dirty="0">
                <a:solidFill>
                  <a:srgbClr val="FF0000"/>
                </a:solidFill>
              </a:rPr>
              <a:t>quality;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Many </a:t>
            </a:r>
            <a:r>
              <a:rPr lang="en-AU" dirty="0">
                <a:solidFill>
                  <a:srgbClr val="FF0000"/>
                </a:solidFill>
              </a:rPr>
              <a:t>technologies </a:t>
            </a:r>
            <a:r>
              <a:rPr lang="en-AU" b="1" dirty="0">
                <a:solidFill>
                  <a:srgbClr val="FF0000"/>
                </a:solidFill>
              </a:rPr>
              <a:t>yet to be </a:t>
            </a:r>
            <a:r>
              <a:rPr lang="en-AU" b="1" dirty="0" smtClean="0">
                <a:solidFill>
                  <a:srgbClr val="FF0000"/>
                </a:solidFill>
              </a:rPr>
              <a:t>fully proven </a:t>
            </a:r>
            <a:r>
              <a:rPr lang="en-AU" dirty="0">
                <a:solidFill>
                  <a:srgbClr val="FF0000"/>
                </a:solidFill>
              </a:rPr>
              <a:t>at a commercial scale </a:t>
            </a:r>
            <a:r>
              <a:rPr lang="en-AU" dirty="0" smtClean="0">
                <a:solidFill>
                  <a:srgbClr val="FF0000"/>
                </a:solidFill>
              </a:rPr>
              <a:t>for MSW </a:t>
            </a:r>
            <a:r>
              <a:rPr lang="en-AU" dirty="0">
                <a:solidFill>
                  <a:srgbClr val="FF0000"/>
                </a:solidFill>
              </a:rPr>
              <a:t>(‘bankability’ issues);</a:t>
            </a:r>
          </a:p>
          <a:p>
            <a:r>
              <a:rPr lang="en-AU" dirty="0" smtClean="0"/>
              <a:t>May </a:t>
            </a:r>
            <a:r>
              <a:rPr lang="en-AU" dirty="0"/>
              <a:t>suffer form the same </a:t>
            </a:r>
            <a:r>
              <a:rPr lang="en-AU" b="1" dirty="0" smtClean="0"/>
              <a:t>negative perception </a:t>
            </a:r>
            <a:r>
              <a:rPr lang="en-AU" dirty="0"/>
              <a:t>as </a:t>
            </a:r>
            <a:r>
              <a:rPr lang="en-AU" dirty="0" smtClean="0"/>
              <a:t>incineration;</a:t>
            </a:r>
          </a:p>
          <a:p>
            <a:r>
              <a:rPr lang="en-AU" dirty="0" smtClean="0"/>
              <a:t>Often </a:t>
            </a:r>
            <a:r>
              <a:rPr lang="en-AU" b="1" dirty="0"/>
              <a:t>more expensive </a:t>
            </a:r>
            <a:r>
              <a:rPr lang="en-AU" dirty="0"/>
              <a:t>(gate fee) </a:t>
            </a:r>
            <a:r>
              <a:rPr lang="en-AU" dirty="0" smtClean="0"/>
              <a:t>than conventional </a:t>
            </a:r>
            <a:r>
              <a:rPr lang="en-AU" dirty="0"/>
              <a:t>incineration;</a:t>
            </a:r>
          </a:p>
          <a:p>
            <a:r>
              <a:rPr lang="en-AU" dirty="0" smtClean="0"/>
              <a:t>Proponents </a:t>
            </a:r>
            <a:r>
              <a:rPr lang="en-AU" dirty="0"/>
              <a:t>suggest technologies </a:t>
            </a:r>
            <a:r>
              <a:rPr lang="en-AU" dirty="0" smtClean="0"/>
              <a:t>are </a:t>
            </a:r>
            <a:r>
              <a:rPr lang="en-AU" b="1" dirty="0" smtClean="0"/>
              <a:t>more </a:t>
            </a:r>
            <a:r>
              <a:rPr lang="en-AU" b="1" dirty="0"/>
              <a:t>energy efficient</a:t>
            </a:r>
            <a:r>
              <a:rPr lang="en-AU" dirty="0"/>
              <a:t>, however </a:t>
            </a:r>
            <a:r>
              <a:rPr lang="en-AU" dirty="0" smtClean="0"/>
              <a:t>this has </a:t>
            </a:r>
            <a:r>
              <a:rPr lang="en-AU" b="1" dirty="0"/>
              <a:t>not been proven </a:t>
            </a:r>
            <a:r>
              <a:rPr lang="en-AU" dirty="0"/>
              <a:t>to date.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67026" y="6177413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SLR Report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1763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389351" y="1476882"/>
            <a:ext cx="5969039" cy="378725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10512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800" b="1" dirty="0" smtClean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r>
              <a:rPr lang="en-AU" sz="28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        </a:t>
            </a:r>
          </a:p>
        </p:txBody>
      </p:sp>
      <p:pic>
        <p:nvPicPr>
          <p:cNvPr id="7" name="Picture 4" descr="General Waste B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5074" y="576906"/>
            <a:ext cx="1767417" cy="58435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>
            <a:normAutofit/>
          </a:bodyPr>
          <a:lstStyle/>
          <a:p>
            <a:r>
              <a:rPr lang="en-AU" sz="4900" b="1" dirty="0">
                <a:solidFill>
                  <a:schemeClr val="accent3"/>
                </a:solidFill>
                <a:latin typeface="Cambria" pitchFamily="18" charset="0"/>
              </a:rPr>
              <a:t>Organics in </a:t>
            </a:r>
            <a:r>
              <a:rPr lang="en-AU" sz="4900" b="1" dirty="0" smtClean="0">
                <a:solidFill>
                  <a:schemeClr val="accent3"/>
                </a:solidFill>
                <a:latin typeface="Cambria" pitchFamily="18" charset="0"/>
              </a:rPr>
              <a:t>Household Waste</a:t>
            </a:r>
            <a:endParaRPr lang="en-AU" sz="4900" b="1" dirty="0">
              <a:solidFill>
                <a:schemeClr val="accent3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4509" y="5504200"/>
            <a:ext cx="44302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Approx. 66%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071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3"/>
                </a:solidFill>
                <a:latin typeface="Cambria" panose="02040503050406030204" pitchFamily="18" charset="0"/>
                <a:ea typeface="SimSun" pitchFamily="2" charset="-122"/>
              </a:rPr>
              <a:t>Divert organics to composting</a:t>
            </a:r>
            <a:endParaRPr lang="en-AU" dirty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This…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To this</a:t>
            </a:r>
            <a:endParaRPr lang="en-AU" dirty="0"/>
          </a:p>
        </p:txBody>
      </p:sp>
      <p:pic>
        <p:nvPicPr>
          <p:cNvPr id="8" name="Content Placeholder 7" descr="compostpilenew10.07.102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9" t="804" r="18873" b="-804"/>
          <a:stretch/>
        </p:blipFill>
        <p:spPr/>
      </p:pic>
      <p:pic>
        <p:nvPicPr>
          <p:cNvPr id="10" name="Content Placeholder 9" descr="4854b8b2f1862421086fe11225daf913_resized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28" t="-402" r="4028" b="402"/>
          <a:stretch/>
        </p:blipFill>
        <p:spPr/>
      </p:pic>
    </p:spTree>
    <p:extLst>
      <p:ext uri="{BB962C8B-B14F-4D97-AF65-F5344CB8AC3E}">
        <p14:creationId xmlns:p14="http://schemas.microsoft.com/office/powerpoint/2010/main" xmlns="" val="20076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 smtClean="0">
                <a:solidFill>
                  <a:schemeClr val="accent3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Composting - Windrow and Source Separated Organics</a:t>
            </a:r>
            <a:endParaRPr lang="en-AU" dirty="0">
              <a:solidFill>
                <a:schemeClr val="accent3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09852" y="1485395"/>
            <a:ext cx="6572296" cy="36939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157192"/>
            <a:ext cx="79826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Dulverton Waste Management</a:t>
            </a:r>
          </a:p>
          <a:p>
            <a:endParaRPr lang="en-AU" b="1" dirty="0" smtClean="0"/>
          </a:p>
          <a:p>
            <a:r>
              <a:rPr lang="en-AU" b="1" dirty="0" smtClean="0"/>
              <a:t>Windrow; 20,000 t/</a:t>
            </a:r>
            <a:r>
              <a:rPr lang="en-AU" b="1" dirty="0" err="1" smtClean="0"/>
              <a:t>yr</a:t>
            </a:r>
            <a:endParaRPr lang="en-AU" b="1" dirty="0" smtClean="0"/>
          </a:p>
          <a:p>
            <a:endParaRPr lang="en-AU" b="1" dirty="0" smtClean="0"/>
          </a:p>
          <a:p>
            <a:r>
              <a:rPr lang="en-AU" b="1" dirty="0" smtClean="0"/>
              <a:t>$2mill; $60/t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xmlns="" val="3386800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sterncompost.com.au/Images/large/large_samplecollec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519" y="612884"/>
            <a:ext cx="9474508" cy="548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0644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solidFill>
                  <a:srgbClr val="7A7425"/>
                </a:solidFill>
                <a:latin typeface="+mn-lt"/>
                <a:ea typeface="+mn-ea"/>
                <a:cs typeface="Arial" pitchFamily="34" charset="0"/>
              </a:rPr>
              <a:t>Composting - Windrow and Source Separated Organics</a:t>
            </a:r>
          </a:p>
        </p:txBody>
      </p:sp>
      <p:pic>
        <p:nvPicPr>
          <p:cNvPr id="1175555" name="Picture 3" descr="Hand in Compo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404394" y="2586831"/>
            <a:ext cx="3143250" cy="3028950"/>
          </a:xfrm>
          <a:noFill/>
          <a:ln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38282" y="1428736"/>
            <a:ext cx="4929222" cy="3693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4597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08677"/>
            <a:ext cx="7620000" cy="1143000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7A7425"/>
                </a:solidFill>
                <a:latin typeface="+mn-lt"/>
                <a:ea typeface="+mn-ea"/>
                <a:cs typeface="Arial" pitchFamily="34" charset="0"/>
              </a:rPr>
              <a:t>Static Pile Composting: $10 million</a:t>
            </a:r>
          </a:p>
        </p:txBody>
      </p:sp>
      <p:pic>
        <p:nvPicPr>
          <p:cNvPr id="11755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9786" y="1142985"/>
            <a:ext cx="7215238" cy="535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22297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/>
          <p:cNvSpPr/>
          <p:nvPr/>
        </p:nvSpPr>
        <p:spPr>
          <a:xfrm>
            <a:off x="4810116" y="4500570"/>
            <a:ext cx="500066" cy="50006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09918" y="428604"/>
            <a:ext cx="2000264" cy="13573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881158" y="5643579"/>
            <a:ext cx="6726238" cy="809625"/>
            <a:chOff x="1182" y="3606"/>
            <a:chExt cx="2144" cy="510"/>
          </a:xfrm>
        </p:grpSpPr>
        <p:sp>
          <p:nvSpPr>
            <p:cNvPr id="28701" name="Line 42"/>
            <p:cNvSpPr>
              <a:spLocks noChangeShapeType="1"/>
            </p:cNvSpPr>
            <p:nvPr/>
          </p:nvSpPr>
          <p:spPr bwMode="auto">
            <a:xfrm>
              <a:off x="1318" y="4110"/>
              <a:ext cx="1872" cy="0"/>
            </a:xfrm>
            <a:prstGeom prst="line">
              <a:avLst/>
            </a:prstGeom>
            <a:noFill/>
            <a:ln w="1492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dirty="0">
                <a:latin typeface="Century Gothic"/>
              </a:endParaRPr>
            </a:p>
          </p:txBody>
        </p:sp>
        <p:sp>
          <p:nvSpPr>
            <p:cNvPr id="28702" name="Line 43"/>
            <p:cNvSpPr>
              <a:spLocks noChangeShapeType="1"/>
            </p:cNvSpPr>
            <p:nvPr/>
          </p:nvSpPr>
          <p:spPr bwMode="auto">
            <a:xfrm flipV="1">
              <a:off x="3182" y="3606"/>
              <a:ext cx="144" cy="504"/>
            </a:xfrm>
            <a:prstGeom prst="line">
              <a:avLst/>
            </a:prstGeom>
            <a:noFill/>
            <a:ln w="1492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dirty="0">
                <a:latin typeface="Century Gothic"/>
              </a:endParaRPr>
            </a:p>
          </p:txBody>
        </p:sp>
        <p:sp>
          <p:nvSpPr>
            <p:cNvPr id="28703" name="Line 44"/>
            <p:cNvSpPr>
              <a:spLocks noChangeShapeType="1"/>
            </p:cNvSpPr>
            <p:nvPr/>
          </p:nvSpPr>
          <p:spPr bwMode="auto">
            <a:xfrm flipH="1" flipV="1">
              <a:off x="1182" y="3612"/>
              <a:ext cx="144" cy="504"/>
            </a:xfrm>
            <a:prstGeom prst="line">
              <a:avLst/>
            </a:prstGeom>
            <a:noFill/>
            <a:ln w="1492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dirty="0">
                <a:latin typeface="Century Gothic"/>
              </a:endParaRPr>
            </a:p>
          </p:txBody>
        </p:sp>
      </p:grpSp>
      <p:sp>
        <p:nvSpPr>
          <p:cNvPr id="28696" name="Text Box 46"/>
          <p:cNvSpPr txBox="1">
            <a:spLocks noChangeArrowheads="1"/>
          </p:cNvSpPr>
          <p:nvPr/>
        </p:nvSpPr>
        <p:spPr bwMode="auto">
          <a:xfrm>
            <a:off x="3452794" y="928671"/>
            <a:ext cx="17145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sz="2600" b="1" dirty="0">
                <a:solidFill>
                  <a:schemeClr val="bg1"/>
                </a:solidFill>
                <a:latin typeface="Century Gothic"/>
              </a:rPr>
              <a:t>80 MT</a:t>
            </a:r>
            <a:endParaRPr lang="en-AU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8697" name="Rectangle 47"/>
          <p:cNvSpPr>
            <a:spLocks noChangeArrowheads="1"/>
          </p:cNvSpPr>
          <p:nvPr/>
        </p:nvSpPr>
        <p:spPr bwMode="auto">
          <a:xfrm>
            <a:off x="3185727" y="5857893"/>
            <a:ext cx="249145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AU" sz="2600" b="1" dirty="0">
                <a:latin typeface="Century Gothic"/>
              </a:rPr>
              <a:t>20 MT   Landfill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320136" y="260648"/>
            <a:ext cx="32146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400" b="1" dirty="0">
                <a:solidFill>
                  <a:schemeClr val="accent3"/>
                </a:solidFill>
                <a:latin typeface="Cambria" pitchFamily="18" charset="0"/>
                <a:ea typeface="+mj-ea"/>
                <a:cs typeface="+mj-cs"/>
              </a:rPr>
              <a:t>2020</a:t>
            </a:r>
          </a:p>
          <a:p>
            <a:pPr>
              <a:spcBef>
                <a:spcPct val="0"/>
              </a:spcBef>
            </a:pPr>
            <a:r>
              <a:rPr lang="en-US" altLang="zh-CN" sz="4400" b="1" dirty="0">
                <a:solidFill>
                  <a:schemeClr val="accent3"/>
                </a:solidFill>
                <a:latin typeface="Cambria" pitchFamily="18" charset="0"/>
                <a:ea typeface="+mj-ea"/>
                <a:cs typeface="+mj-cs"/>
              </a:rPr>
              <a:t>System</a:t>
            </a:r>
          </a:p>
        </p:txBody>
      </p:sp>
      <p:sp>
        <p:nvSpPr>
          <p:cNvPr id="54" name="Right Arrow 53"/>
          <p:cNvSpPr/>
          <p:nvPr/>
        </p:nvSpPr>
        <p:spPr>
          <a:xfrm>
            <a:off x="4952992" y="1643050"/>
            <a:ext cx="2071702" cy="150019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24232" y="1785926"/>
            <a:ext cx="1500198" cy="10001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67108" y="2571744"/>
            <a:ext cx="1285884" cy="1143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sp>
        <p:nvSpPr>
          <p:cNvPr id="58" name="Right Arrow 57"/>
          <p:cNvSpPr/>
          <p:nvPr/>
        </p:nvSpPr>
        <p:spPr>
          <a:xfrm rot="10800000">
            <a:off x="2381224" y="2714620"/>
            <a:ext cx="1714512" cy="114300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738546" y="3429000"/>
            <a:ext cx="1071570" cy="1428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4738678" y="3714752"/>
            <a:ext cx="1500198" cy="64294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sp>
        <p:nvSpPr>
          <p:cNvPr id="62" name="Right Arrow 61"/>
          <p:cNvSpPr/>
          <p:nvPr/>
        </p:nvSpPr>
        <p:spPr>
          <a:xfrm rot="5400000">
            <a:off x="3881422" y="4357694"/>
            <a:ext cx="857256" cy="185738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/>
            </a:endParaRP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3738546" y="2071679"/>
            <a:ext cx="3571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  <a:latin typeface="Century Gothic"/>
              </a:rPr>
              <a:t>C+D Recycling 22 MT</a:t>
            </a: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2595539" y="3071811"/>
            <a:ext cx="292259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2000" b="1" dirty="0">
                <a:solidFill>
                  <a:schemeClr val="bg1"/>
                </a:solidFill>
                <a:latin typeface="Century Gothic"/>
              </a:rPr>
              <a:t>C+I 23 MT</a:t>
            </a: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4295800" y="3861049"/>
            <a:ext cx="2145990" cy="25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2000" b="1" dirty="0">
                <a:solidFill>
                  <a:schemeClr val="bg1"/>
                </a:solidFill>
                <a:latin typeface="Century Gothic"/>
              </a:rPr>
              <a:t>Kerbside 6 MT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809984" y="4572009"/>
            <a:ext cx="1285884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  <a:latin typeface="Century Gothic"/>
              </a:rPr>
              <a:t>AWT  9 MT</a:t>
            </a:r>
          </a:p>
        </p:txBody>
      </p:sp>
    </p:spTree>
    <p:extLst>
      <p:ext uri="{BB962C8B-B14F-4D97-AF65-F5344CB8AC3E}">
        <p14:creationId xmlns:p14="http://schemas.microsoft.com/office/powerpoint/2010/main" xmlns="" val="358482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8282" y="0"/>
            <a:ext cx="8229600" cy="773112"/>
          </a:xfrm>
        </p:spPr>
        <p:txBody>
          <a:bodyPr>
            <a:normAutofit fontScale="90000"/>
          </a:bodyPr>
          <a:lstStyle/>
          <a:p>
            <a:r>
              <a:rPr lang="en-AU" sz="2800" b="1" dirty="0">
                <a:solidFill>
                  <a:srgbClr val="7A7425"/>
                </a:solidFill>
                <a:latin typeface="+mn-lt"/>
                <a:ea typeface="+mn-ea"/>
                <a:cs typeface="Arial" pitchFamily="34" charset="0"/>
              </a:rPr>
              <a:t>MBT - SAWT – Elizabeth Drive: $50 million</a:t>
            </a:r>
            <a:br>
              <a:rPr lang="en-AU" sz="2800" b="1" dirty="0">
                <a:solidFill>
                  <a:srgbClr val="7A7425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n-AU" sz="2800" b="1" dirty="0">
                <a:solidFill>
                  <a:srgbClr val="7A7425"/>
                </a:solidFill>
                <a:latin typeface="+mn-lt"/>
                <a:ea typeface="+mn-ea"/>
                <a:cs typeface="Arial" pitchFamily="34" charset="0"/>
              </a:rPr>
              <a:t>60% recovery</a:t>
            </a:r>
          </a:p>
        </p:txBody>
      </p:sp>
      <p:pic>
        <p:nvPicPr>
          <p:cNvPr id="1183747" name="Picture 3" descr="ZOOM09008PM_56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24035" y="857232"/>
            <a:ext cx="8036607" cy="6000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3759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7A7425"/>
                </a:solidFill>
                <a:latin typeface="+mn-lt"/>
                <a:ea typeface="+mn-ea"/>
                <a:cs typeface="Arial" pitchFamily="34" charset="0"/>
              </a:rPr>
              <a:t>Anaerobic Digestion - WSN – Arrow Bio</a:t>
            </a:r>
            <a:br>
              <a:rPr lang="en-AU" sz="2800" b="1" dirty="0">
                <a:solidFill>
                  <a:srgbClr val="7A7425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n-AU" sz="2800" b="1" dirty="0">
                <a:solidFill>
                  <a:srgbClr val="7A7425"/>
                </a:solidFill>
                <a:latin typeface="+mn-lt"/>
                <a:ea typeface="+mn-ea"/>
                <a:cs typeface="Arial" pitchFamily="34" charset="0"/>
              </a:rPr>
              <a:t>$40 million: 60% recovery, energy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14468" name="Picture 4" descr="Jacks Gull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428736"/>
            <a:ext cx="9144000" cy="542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2038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sz="2800" b="1" dirty="0">
                <a:solidFill>
                  <a:srgbClr val="7A7425"/>
                </a:solidFill>
                <a:latin typeface="+mn-lt"/>
                <a:ea typeface="+mn-ea"/>
                <a:cs typeface="Arial" pitchFamily="34" charset="0"/>
              </a:rPr>
              <a:t>WSN – </a:t>
            </a:r>
            <a:r>
              <a:rPr lang="en-AU" sz="2800" b="1" dirty="0" err="1">
                <a:solidFill>
                  <a:srgbClr val="7A7425"/>
                </a:solidFill>
                <a:latin typeface="+mn-lt"/>
                <a:ea typeface="+mn-ea"/>
                <a:cs typeface="Arial" pitchFamily="34" charset="0"/>
              </a:rPr>
              <a:t>ArrowBio</a:t>
            </a:r>
            <a:endParaRPr lang="en-AU" sz="2800" b="1" dirty="0">
              <a:solidFill>
                <a:srgbClr val="7A7425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40963" name="Picture 3" descr="ArrowBio - Inside Vie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92314" y="1196975"/>
            <a:ext cx="82073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1484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sz="2800" b="1" dirty="0">
                <a:solidFill>
                  <a:srgbClr val="7A7425"/>
                </a:solidFill>
                <a:latin typeface="+mn-lt"/>
                <a:ea typeface="+mn-ea"/>
                <a:cs typeface="Arial" pitchFamily="34" charset="0"/>
              </a:rPr>
              <a:t>Anaerobic Digestion. </a:t>
            </a:r>
            <a:r>
              <a:rPr lang="en-AU" sz="2800" b="1" dirty="0" err="1">
                <a:solidFill>
                  <a:srgbClr val="7A7425"/>
                </a:solidFill>
                <a:latin typeface="+mn-lt"/>
                <a:ea typeface="+mn-ea"/>
                <a:cs typeface="Arial" pitchFamily="34" charset="0"/>
              </a:rPr>
              <a:t>AnaeCo</a:t>
            </a:r>
            <a:r>
              <a:rPr lang="en-AU" sz="2800" b="1" dirty="0">
                <a:solidFill>
                  <a:srgbClr val="7A7425"/>
                </a:solidFill>
                <a:latin typeface="+mn-lt"/>
                <a:ea typeface="+mn-ea"/>
                <a:cs typeface="Arial" pitchFamily="34" charset="0"/>
              </a:rPr>
              <a:t> $20 million, energy</a:t>
            </a:r>
          </a:p>
        </p:txBody>
      </p:sp>
      <p:pic>
        <p:nvPicPr>
          <p:cNvPr id="41987" name="Picture 3" descr="aerialviewplant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75" y="1484313"/>
            <a:ext cx="6440488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70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5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74825" y="1557338"/>
            <a:ext cx="8675688" cy="4872058"/>
          </a:xfrm>
        </p:spPr>
      </p:pic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2238349" y="285728"/>
            <a:ext cx="77103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3200" b="1" dirty="0">
                <a:solidFill>
                  <a:srgbClr val="7A7425"/>
                </a:solidFill>
                <a:cs typeface="Arial" pitchFamily="34" charset="0"/>
              </a:rPr>
              <a:t>Anaerobic Digestion    GRL $75 million:</a:t>
            </a:r>
          </a:p>
          <a:p>
            <a:pPr algn="just" eaLnBrk="0" hangingPunct="0"/>
            <a:r>
              <a:rPr lang="en-US" sz="3200" b="1" dirty="0">
                <a:solidFill>
                  <a:srgbClr val="7A7425"/>
                </a:solidFill>
                <a:cs typeface="Arial" pitchFamily="34" charset="0"/>
              </a:rPr>
              <a:t> 60% diversion, energy</a:t>
            </a:r>
          </a:p>
        </p:txBody>
      </p:sp>
    </p:spTree>
    <p:extLst>
      <p:ext uri="{BB962C8B-B14F-4D97-AF65-F5344CB8AC3E}">
        <p14:creationId xmlns:p14="http://schemas.microsoft.com/office/powerpoint/2010/main" xmlns="" val="3383405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AU" sz="3200" b="1" dirty="0">
                <a:solidFill>
                  <a:srgbClr val="7A7425"/>
                </a:solidFill>
                <a:ea typeface="+mn-ea"/>
                <a:cs typeface="Arial" pitchFamily="34" charset="0"/>
              </a:rPr>
              <a:t>C+I sorting plants</a:t>
            </a:r>
          </a:p>
        </p:txBody>
      </p:sp>
      <p:pic>
        <p:nvPicPr>
          <p:cNvPr id="57347" name="Picture 3" descr="P1010889 (Small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81159" y="1214422"/>
            <a:ext cx="822615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56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1349"/>
            <a:ext cx="8229600" cy="1143000"/>
          </a:xfrm>
        </p:spPr>
        <p:txBody>
          <a:bodyPr>
            <a:noAutofit/>
          </a:bodyPr>
          <a:lstStyle/>
          <a:p>
            <a:pPr indent="-609600"/>
            <a:r>
              <a:rPr lang="en-US" dirty="0">
                <a:solidFill>
                  <a:schemeClr val="accent3"/>
                </a:solidFill>
                <a:latin typeface="Cambria" pitchFamily="18" charset="0"/>
              </a:rPr>
              <a:t>Organic </a:t>
            </a:r>
            <a:r>
              <a:rPr lang="en-US" dirty="0" smtClean="0">
                <a:solidFill>
                  <a:schemeClr val="accent3"/>
                </a:solidFill>
                <a:latin typeface="Cambria" pitchFamily="18" charset="0"/>
              </a:rPr>
              <a:t>Waste vs. Other Wastes</a:t>
            </a:r>
            <a:endParaRPr lang="en-US" dirty="0">
              <a:solidFill>
                <a:schemeClr val="accent3"/>
              </a:solidFill>
              <a:latin typeface="Cambria" pitchFamily="18" charset="0"/>
            </a:endParaRPr>
          </a:p>
        </p:txBody>
      </p:sp>
      <p:sp>
        <p:nvSpPr>
          <p:cNvPr id="2830339" name="Oval 3" descr="rubbish brxbxp42116"/>
          <p:cNvSpPr>
            <a:spLocks noChangeArrowheads="1"/>
          </p:cNvSpPr>
          <p:nvPr/>
        </p:nvSpPr>
        <p:spPr bwMode="auto">
          <a:xfrm>
            <a:off x="1698575" y="1995463"/>
            <a:ext cx="3535363" cy="3260725"/>
          </a:xfrm>
          <a:prstGeom prst="ellipse">
            <a:avLst/>
          </a:prstGeom>
          <a:blipFill dpi="0" rotWithShape="1">
            <a:blip r:embed="rId2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16000"/>
            </a:blip>
            <a:srcRect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>
              <a:latin typeface="Century Gothic"/>
            </a:endParaRPr>
          </a:p>
        </p:txBody>
      </p:sp>
      <p:sp>
        <p:nvSpPr>
          <p:cNvPr id="2830340" name="Oval 4" descr="glass bottles"/>
          <p:cNvSpPr>
            <a:spLocks noChangeArrowheads="1"/>
          </p:cNvSpPr>
          <p:nvPr/>
        </p:nvSpPr>
        <p:spPr bwMode="auto">
          <a:xfrm>
            <a:off x="5753666" y="2128765"/>
            <a:ext cx="1170907" cy="1038298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>
              <a:latin typeface="Century Gothic"/>
            </a:endParaRPr>
          </a:p>
        </p:txBody>
      </p:sp>
      <p:sp>
        <p:nvSpPr>
          <p:cNvPr id="2830341" name="Oval 5" descr="Water lilies"/>
          <p:cNvSpPr>
            <a:spLocks noChangeArrowheads="1"/>
          </p:cNvSpPr>
          <p:nvPr/>
        </p:nvSpPr>
        <p:spPr bwMode="auto">
          <a:xfrm>
            <a:off x="7824788" y="1916113"/>
            <a:ext cx="1727200" cy="1643062"/>
          </a:xfrm>
          <a:prstGeom prst="ellipse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>
              <a:latin typeface="Century Gothic"/>
            </a:endParaRPr>
          </a:p>
        </p:txBody>
      </p:sp>
      <p:sp>
        <p:nvSpPr>
          <p:cNvPr id="2830342" name="Text Box 6"/>
          <p:cNvSpPr txBox="1">
            <a:spLocks noChangeArrowheads="1"/>
          </p:cNvSpPr>
          <p:nvPr/>
        </p:nvSpPr>
        <p:spPr bwMode="auto">
          <a:xfrm>
            <a:off x="2216150" y="2816498"/>
            <a:ext cx="241920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5400" b="1" dirty="0">
                <a:solidFill>
                  <a:schemeClr val="bg1"/>
                </a:solidFill>
                <a:latin typeface="Century Gothic"/>
              </a:rPr>
              <a:t>22 MT Waste</a:t>
            </a:r>
          </a:p>
        </p:txBody>
      </p:sp>
      <p:sp>
        <p:nvSpPr>
          <p:cNvPr id="2830343" name="Text Box 7"/>
          <p:cNvSpPr txBox="1">
            <a:spLocks noChangeArrowheads="1"/>
          </p:cNvSpPr>
          <p:nvPr/>
        </p:nvSpPr>
        <p:spPr bwMode="auto">
          <a:xfrm>
            <a:off x="5655700" y="2464594"/>
            <a:ext cx="136683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200" b="1" dirty="0">
                <a:solidFill>
                  <a:schemeClr val="bg1"/>
                </a:solidFill>
                <a:latin typeface="Century Gothic"/>
              </a:rPr>
              <a:t>1.3 MT</a:t>
            </a:r>
          </a:p>
        </p:txBody>
      </p:sp>
      <p:sp>
        <p:nvSpPr>
          <p:cNvPr id="2830344" name="Text Box 8"/>
          <p:cNvSpPr txBox="1">
            <a:spLocks noChangeArrowheads="1"/>
          </p:cNvSpPr>
          <p:nvPr/>
        </p:nvSpPr>
        <p:spPr bwMode="auto">
          <a:xfrm>
            <a:off x="5350901" y="3877408"/>
            <a:ext cx="1976437" cy="2659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AU" sz="1600" b="1" dirty="0">
                <a:latin typeface="Century Gothic"/>
              </a:rPr>
              <a:t>Plastic bags</a:t>
            </a:r>
          </a:p>
          <a:p>
            <a:pPr algn="ctr"/>
            <a:r>
              <a:rPr lang="en-AU" sz="1600" b="1" dirty="0">
                <a:latin typeface="Century Gothic"/>
              </a:rPr>
              <a:t>Tyres</a:t>
            </a:r>
          </a:p>
          <a:p>
            <a:pPr algn="ctr"/>
            <a:r>
              <a:rPr lang="en-AU" sz="1600" b="1" dirty="0">
                <a:latin typeface="Century Gothic"/>
              </a:rPr>
              <a:t>Computers</a:t>
            </a:r>
          </a:p>
          <a:p>
            <a:pPr algn="ctr"/>
            <a:r>
              <a:rPr lang="en-AU" sz="1600" b="1" dirty="0">
                <a:latin typeface="Century Gothic"/>
              </a:rPr>
              <a:t>Printer Cartridges</a:t>
            </a:r>
          </a:p>
          <a:p>
            <a:pPr algn="ctr"/>
            <a:r>
              <a:rPr lang="en-AU" sz="1600" b="1" dirty="0">
                <a:latin typeface="Century Gothic"/>
              </a:rPr>
              <a:t>TV</a:t>
            </a:r>
          </a:p>
          <a:p>
            <a:pPr algn="ctr"/>
            <a:r>
              <a:rPr lang="en-AU" sz="1600" b="1" dirty="0">
                <a:latin typeface="Century Gothic"/>
              </a:rPr>
              <a:t>CDL</a:t>
            </a:r>
          </a:p>
          <a:p>
            <a:pPr algn="ctr"/>
            <a:r>
              <a:rPr lang="en-AU" sz="1600" b="1" dirty="0">
                <a:latin typeface="Century Gothic"/>
              </a:rPr>
              <a:t>Household paint</a:t>
            </a:r>
          </a:p>
          <a:p>
            <a:pPr algn="ctr"/>
            <a:r>
              <a:rPr lang="en-AU" sz="1600" b="1" dirty="0">
                <a:latin typeface="Century Gothic"/>
              </a:rPr>
              <a:t>Oil</a:t>
            </a:r>
          </a:p>
          <a:p>
            <a:pPr algn="ctr"/>
            <a:r>
              <a:rPr lang="en-AU" sz="1600" b="1" dirty="0">
                <a:latin typeface="Century Gothic"/>
              </a:rPr>
              <a:t>Cigarette butts</a:t>
            </a:r>
          </a:p>
          <a:p>
            <a:pPr algn="ctr">
              <a:spcBef>
                <a:spcPct val="50000"/>
              </a:spcBef>
            </a:pPr>
            <a:endParaRPr lang="en-AU" sz="1600" b="1" dirty="0">
              <a:latin typeface="Times New Roman" pitchFamily="18" charset="0"/>
            </a:endParaRPr>
          </a:p>
        </p:txBody>
      </p:sp>
      <p:sp>
        <p:nvSpPr>
          <p:cNvPr id="2830345" name="Text Box 9"/>
          <p:cNvSpPr txBox="1">
            <a:spLocks noChangeArrowheads="1"/>
          </p:cNvSpPr>
          <p:nvPr/>
        </p:nvSpPr>
        <p:spPr bwMode="auto">
          <a:xfrm>
            <a:off x="7880350" y="2293938"/>
            <a:ext cx="1582738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600" b="1" dirty="0">
                <a:solidFill>
                  <a:schemeClr val="bg1"/>
                </a:solidFill>
                <a:latin typeface="Century Gothic"/>
              </a:rPr>
              <a:t>10.5 MT</a:t>
            </a:r>
          </a:p>
        </p:txBody>
      </p:sp>
      <p:sp>
        <p:nvSpPr>
          <p:cNvPr id="2830346" name="Text Box 10"/>
          <p:cNvSpPr txBox="1">
            <a:spLocks noChangeArrowheads="1"/>
          </p:cNvSpPr>
          <p:nvPr/>
        </p:nvSpPr>
        <p:spPr bwMode="auto">
          <a:xfrm>
            <a:off x="7731126" y="2678113"/>
            <a:ext cx="1914525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600" dirty="0">
                <a:solidFill>
                  <a:schemeClr val="bg1"/>
                </a:solidFill>
                <a:latin typeface="Century Gothic"/>
              </a:rPr>
              <a:t>Organics</a:t>
            </a:r>
          </a:p>
        </p:txBody>
      </p:sp>
      <p:sp>
        <p:nvSpPr>
          <p:cNvPr id="2830348" name="Text Box 12"/>
          <p:cNvSpPr txBox="1">
            <a:spLocks noChangeArrowheads="1"/>
          </p:cNvSpPr>
          <p:nvPr/>
        </p:nvSpPr>
        <p:spPr bwMode="auto">
          <a:xfrm>
            <a:off x="7947026" y="4211639"/>
            <a:ext cx="1584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000" b="1" dirty="0">
                <a:solidFill>
                  <a:srgbClr val="FF0000"/>
                </a:solidFill>
                <a:latin typeface="Century Gothic"/>
              </a:rPr>
              <a:t>Methane</a:t>
            </a:r>
          </a:p>
        </p:txBody>
      </p:sp>
      <p:sp>
        <p:nvSpPr>
          <p:cNvPr id="2830350" name="Text Box 14"/>
          <p:cNvSpPr txBox="1">
            <a:spLocks noChangeArrowheads="1"/>
          </p:cNvSpPr>
          <p:nvPr/>
        </p:nvSpPr>
        <p:spPr bwMode="auto">
          <a:xfrm>
            <a:off x="7576466" y="5347380"/>
            <a:ext cx="230505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800" b="1" dirty="0">
                <a:solidFill>
                  <a:srgbClr val="FF0000"/>
                </a:solidFill>
                <a:latin typeface="Century Gothic"/>
              </a:rPr>
              <a:t>Climate change</a:t>
            </a:r>
          </a:p>
        </p:txBody>
      </p:sp>
      <p:cxnSp>
        <p:nvCxnSpPr>
          <p:cNvPr id="7" name="Straight Arrow Connector 6"/>
          <p:cNvCxnSpPr>
            <a:stCxn id="2830340" idx="4"/>
            <a:endCxn id="2830344" idx="0"/>
          </p:cNvCxnSpPr>
          <p:nvPr/>
        </p:nvCxnSpPr>
        <p:spPr>
          <a:xfrm>
            <a:off x="6339119" y="3167063"/>
            <a:ext cx="0" cy="7103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>
            <a:off x="8592983" y="3643314"/>
            <a:ext cx="235866" cy="56832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8598018" y="4642267"/>
            <a:ext cx="235866" cy="738537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0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AU" sz="2800" b="1" dirty="0">
                <a:solidFill>
                  <a:srgbClr val="7A7425"/>
                </a:solidFill>
                <a:ea typeface="+mn-ea"/>
                <a:cs typeface="Arial" pitchFamily="34" charset="0"/>
              </a:rPr>
              <a:t>Targets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9027808"/>
              </p:ext>
            </p:extLst>
          </p:nvPr>
        </p:nvGraphicFramePr>
        <p:xfrm>
          <a:off x="703385" y="1600202"/>
          <a:ext cx="9270610" cy="52577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4122"/>
                <a:gridCol w="1854122"/>
                <a:gridCol w="1854122"/>
                <a:gridCol w="1854122"/>
                <a:gridCol w="1854122"/>
              </a:tblGrid>
              <a:tr h="541353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>
                          <a:solidFill>
                            <a:schemeClr val="tx1"/>
                          </a:solidFill>
                        </a:rPr>
                        <a:t>MSW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>
                          <a:solidFill>
                            <a:schemeClr val="tx1"/>
                          </a:solidFill>
                        </a:rPr>
                        <a:t>C&amp;I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>
                          <a:solidFill>
                            <a:schemeClr val="tx1"/>
                          </a:solidFill>
                        </a:rPr>
                        <a:t>C&amp;D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53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chemeClr val="accent2"/>
                          </a:solidFill>
                        </a:rPr>
                        <a:t>NSW</a:t>
                      </a:r>
                      <a:endParaRPr lang="en-AU" sz="24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chemeClr val="accent2"/>
                          </a:solidFill>
                        </a:rPr>
                        <a:t>2022</a:t>
                      </a:r>
                      <a:endParaRPr lang="en-AU" sz="24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chemeClr val="accent2"/>
                          </a:solidFill>
                        </a:rPr>
                        <a:t>70%</a:t>
                      </a:r>
                      <a:endParaRPr lang="en-AU" sz="24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chemeClr val="accent2"/>
                          </a:solidFill>
                        </a:rPr>
                        <a:t>70%</a:t>
                      </a:r>
                      <a:endParaRPr lang="en-AU" sz="24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chemeClr val="accent2"/>
                          </a:solidFill>
                        </a:rPr>
                        <a:t>80%</a:t>
                      </a:r>
                      <a:endParaRPr lang="en-AU" sz="24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53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VIC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2013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65%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80%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80%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391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WA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2015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50% (Metro)</a:t>
                      </a:r>
                      <a:r>
                        <a:rPr lang="en-AU" baseline="0" dirty="0" smtClean="0"/>
                        <a:t> 30% (Other) 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55%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60%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53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ACT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2015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Over</a:t>
                      </a:r>
                      <a:r>
                        <a:rPr lang="en-AU" baseline="0" dirty="0" smtClean="0"/>
                        <a:t> 80%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53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SA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2015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70%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75%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90%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53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QLD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2020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65% </a:t>
                      </a:r>
                      <a:r>
                        <a:rPr lang="en-AU" sz="1200" dirty="0" smtClean="0"/>
                        <a:t>(23% now)</a:t>
                      </a:r>
                      <a:endParaRPr lang="en-A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dirty="0" smtClean="0"/>
                        <a:t>60% </a:t>
                      </a:r>
                      <a:r>
                        <a:rPr lang="en-AU" sz="1200" dirty="0" smtClean="0"/>
                        <a:t>(</a:t>
                      </a:r>
                      <a:r>
                        <a:rPr lang="en-A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18% now)</a:t>
                      </a:r>
                      <a:endParaRPr lang="en-A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75% </a:t>
                      </a:r>
                      <a:r>
                        <a:rPr lang="en-AU" sz="1200" dirty="0" smtClean="0"/>
                        <a:t>(35% now)</a:t>
                      </a:r>
                      <a:endParaRPr lang="en-A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37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NT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No target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53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TAS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In development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55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solidFill>
                  <a:schemeClr val="accent3"/>
                </a:solidFill>
                <a:latin typeface="Cambria" pitchFamily="18" charset="0"/>
              </a:rPr>
              <a:t>Focus on the Right Waste Streams</a:t>
            </a:r>
            <a:endParaRPr lang="en-AU" sz="4000" b="1" dirty="0">
              <a:solidFill>
                <a:schemeClr val="accent3"/>
              </a:solidFill>
              <a:latin typeface="Cambria" pitchFamily="18" charset="0"/>
            </a:endParaRPr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856F9D16-F18D-43E5-A65C-F558D0323F5D}" type="slidenum">
              <a:rPr lang="en-AU"/>
              <a:pPr algn="l"/>
              <a:t>7</a:t>
            </a:fld>
            <a:endParaRPr lang="en-AU" dirty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8105776" y="1355725"/>
            <a:ext cx="2301875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dirty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CDL: 600,000 t</a:t>
            </a:r>
          </a:p>
          <a:p>
            <a:r>
              <a:rPr lang="en-AU" dirty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(16 billion containers)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2141538" y="2704679"/>
            <a:ext cx="1657350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1400" dirty="0">
                <a:latin typeface="Century Gothic"/>
              </a:rPr>
              <a:t>Tyres 280,000t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063552" y="1412777"/>
            <a:ext cx="2374900" cy="471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dirty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Plastic bags: 20,700t</a:t>
            </a:r>
          </a:p>
          <a:p>
            <a:pPr algn="ctr"/>
            <a:r>
              <a:rPr lang="en-AU" dirty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(3.92 billion bags)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154238" y="3258716"/>
            <a:ext cx="1949450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1400" dirty="0">
                <a:latin typeface="Century Gothic"/>
              </a:rPr>
              <a:t>Computers: 25,000t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2176463" y="3895304"/>
            <a:ext cx="2127250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1400" dirty="0">
                <a:latin typeface="Century Gothic"/>
              </a:rPr>
              <a:t>Printer Cartridges: 5000t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8210551" y="2582441"/>
            <a:ext cx="1558925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1400" dirty="0">
                <a:latin typeface="Century Gothic"/>
              </a:rPr>
              <a:t>TV: 15,000t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8184233" y="2996953"/>
            <a:ext cx="2208213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1400" dirty="0">
                <a:latin typeface="Century Gothic"/>
              </a:rPr>
              <a:t>Paint: 77,400t</a:t>
            </a:r>
            <a:r>
              <a:rPr lang="en-AU" sz="1400" dirty="0">
                <a:latin typeface="Times New Roman" pitchFamily="18" charset="0"/>
              </a:rPr>
              <a:t> </a:t>
            </a:r>
            <a:endParaRPr lang="en-AU" sz="1400" dirty="0">
              <a:latin typeface="Century Gothic"/>
            </a:endParaRP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8189913" y="3548064"/>
            <a:ext cx="2127250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1400" dirty="0">
                <a:latin typeface="Century Gothic"/>
              </a:rPr>
              <a:t>Cigarette butts: 15,000t</a:t>
            </a:r>
          </a:p>
        </p:txBody>
      </p:sp>
      <p:sp>
        <p:nvSpPr>
          <p:cNvPr id="28683" name="Text Box 10"/>
          <p:cNvSpPr txBox="1">
            <a:spLocks noChangeArrowheads="1"/>
          </p:cNvSpPr>
          <p:nvPr/>
        </p:nvSpPr>
        <p:spPr bwMode="auto">
          <a:xfrm>
            <a:off x="8242300" y="3520654"/>
            <a:ext cx="1828800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1400" dirty="0">
                <a:latin typeface="Century Gothic"/>
              </a:rPr>
              <a:t>Oil: 93,000t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243764" y="1580729"/>
            <a:ext cx="909637" cy="358775"/>
            <a:chOff x="3576" y="1034"/>
            <a:chExt cx="573" cy="226"/>
          </a:xfrm>
        </p:grpSpPr>
        <p:sp>
          <p:nvSpPr>
            <p:cNvPr id="28720" name="Arc 12"/>
            <p:cNvSpPr>
              <a:spLocks/>
            </p:cNvSpPr>
            <p:nvPr/>
          </p:nvSpPr>
          <p:spPr bwMode="auto">
            <a:xfrm rot="10800000">
              <a:off x="3576" y="1034"/>
              <a:ext cx="398" cy="226"/>
            </a:xfrm>
            <a:custGeom>
              <a:avLst/>
              <a:gdLst>
                <a:gd name="T0" fmla="*/ 0 w 21600"/>
                <a:gd name="T1" fmla="*/ 0 h 21600"/>
                <a:gd name="T2" fmla="*/ 398 w 21600"/>
                <a:gd name="T3" fmla="*/ 226 h 21600"/>
                <a:gd name="T4" fmla="*/ 0 w 21600"/>
                <a:gd name="T5" fmla="*/ 22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397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AU" dirty="0">
                <a:latin typeface="Century Gothic"/>
              </a:endParaRPr>
            </a:p>
          </p:txBody>
        </p:sp>
        <p:sp>
          <p:nvSpPr>
            <p:cNvPr id="28721" name="Line 13"/>
            <p:cNvSpPr>
              <a:spLocks noChangeShapeType="1"/>
            </p:cNvSpPr>
            <p:nvPr/>
          </p:nvSpPr>
          <p:spPr bwMode="auto">
            <a:xfrm>
              <a:off x="4059" y="1253"/>
              <a:ext cx="90" cy="0"/>
            </a:xfrm>
            <a:prstGeom prst="line">
              <a:avLst/>
            </a:prstGeom>
            <a:noFill/>
            <a:ln w="1143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 dirty="0">
                <a:latin typeface="Century Gothic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367214" y="2531641"/>
            <a:ext cx="885825" cy="360363"/>
            <a:chOff x="1791" y="1259"/>
            <a:chExt cx="558" cy="227"/>
          </a:xfrm>
        </p:grpSpPr>
        <p:sp>
          <p:nvSpPr>
            <p:cNvPr id="28718" name="Arc 15"/>
            <p:cNvSpPr>
              <a:spLocks/>
            </p:cNvSpPr>
            <p:nvPr/>
          </p:nvSpPr>
          <p:spPr bwMode="auto">
            <a:xfrm rot="11066843" flipH="1">
              <a:off x="1890" y="1259"/>
              <a:ext cx="459" cy="227"/>
            </a:xfrm>
            <a:custGeom>
              <a:avLst/>
              <a:gdLst>
                <a:gd name="T0" fmla="*/ 0 w 21600"/>
                <a:gd name="T1" fmla="*/ 0 h 21600"/>
                <a:gd name="T2" fmla="*/ 459 w 21600"/>
                <a:gd name="T3" fmla="*/ 227 h 21600"/>
                <a:gd name="T4" fmla="*/ 0 w 21600"/>
                <a:gd name="T5" fmla="*/ 22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Century Gothic"/>
              </a:endParaRPr>
            </a:p>
          </p:txBody>
        </p:sp>
        <p:sp>
          <p:nvSpPr>
            <p:cNvPr id="28719" name="Line 16"/>
            <p:cNvSpPr>
              <a:spLocks noChangeShapeType="1"/>
            </p:cNvSpPr>
            <p:nvPr/>
          </p:nvSpPr>
          <p:spPr bwMode="auto">
            <a:xfrm flipH="1">
              <a:off x="1791" y="1471"/>
              <a:ext cx="51" cy="0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 dirty="0">
                <a:latin typeface="Century Gothic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511675" y="1844824"/>
            <a:ext cx="725488" cy="360362"/>
            <a:chOff x="1156" y="845"/>
            <a:chExt cx="457" cy="227"/>
          </a:xfrm>
        </p:grpSpPr>
        <p:sp>
          <p:nvSpPr>
            <p:cNvPr id="28716" name="Arc 18"/>
            <p:cNvSpPr>
              <a:spLocks/>
            </p:cNvSpPr>
            <p:nvPr/>
          </p:nvSpPr>
          <p:spPr bwMode="auto">
            <a:xfrm rot="11066843" flipH="1">
              <a:off x="1199" y="845"/>
              <a:ext cx="414" cy="227"/>
            </a:xfrm>
            <a:custGeom>
              <a:avLst/>
              <a:gdLst>
                <a:gd name="T0" fmla="*/ 0 w 21600"/>
                <a:gd name="T1" fmla="*/ 0 h 21600"/>
                <a:gd name="T2" fmla="*/ 414 w 21600"/>
                <a:gd name="T3" fmla="*/ 227 h 21600"/>
                <a:gd name="T4" fmla="*/ 0 w 21600"/>
                <a:gd name="T5" fmla="*/ 22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Century Gothic"/>
              </a:endParaRPr>
            </a:p>
          </p:txBody>
        </p:sp>
        <p:sp>
          <p:nvSpPr>
            <p:cNvPr id="28717" name="Line 19"/>
            <p:cNvSpPr>
              <a:spLocks noChangeShapeType="1"/>
            </p:cNvSpPr>
            <p:nvPr/>
          </p:nvSpPr>
          <p:spPr bwMode="auto">
            <a:xfrm flipH="1">
              <a:off x="1156" y="1056"/>
              <a:ext cx="46" cy="0"/>
            </a:xfrm>
            <a:prstGeom prst="line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 dirty="0">
                <a:latin typeface="Century Gothic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516439" y="3719091"/>
            <a:ext cx="725487" cy="360363"/>
            <a:chOff x="1156" y="845"/>
            <a:chExt cx="457" cy="227"/>
          </a:xfrm>
        </p:grpSpPr>
        <p:sp>
          <p:nvSpPr>
            <p:cNvPr id="28714" name="Arc 21"/>
            <p:cNvSpPr>
              <a:spLocks/>
            </p:cNvSpPr>
            <p:nvPr/>
          </p:nvSpPr>
          <p:spPr bwMode="auto">
            <a:xfrm rot="11066843" flipH="1">
              <a:off x="1199" y="845"/>
              <a:ext cx="414" cy="227"/>
            </a:xfrm>
            <a:custGeom>
              <a:avLst/>
              <a:gdLst>
                <a:gd name="T0" fmla="*/ 0 w 21600"/>
                <a:gd name="T1" fmla="*/ 0 h 21600"/>
                <a:gd name="T2" fmla="*/ 414 w 21600"/>
                <a:gd name="T3" fmla="*/ 227 h 21600"/>
                <a:gd name="T4" fmla="*/ 0 w 21600"/>
                <a:gd name="T5" fmla="*/ 22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Century Gothic"/>
              </a:endParaRPr>
            </a:p>
          </p:txBody>
        </p:sp>
        <p:sp>
          <p:nvSpPr>
            <p:cNvPr id="28715" name="Line 22"/>
            <p:cNvSpPr>
              <a:spLocks noChangeShapeType="1"/>
            </p:cNvSpPr>
            <p:nvPr/>
          </p:nvSpPr>
          <p:spPr bwMode="auto">
            <a:xfrm flipH="1">
              <a:off x="1156" y="1056"/>
              <a:ext cx="46" cy="0"/>
            </a:xfrm>
            <a:prstGeom prst="line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 dirty="0">
                <a:latin typeface="Century Gothic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511675" y="3142828"/>
            <a:ext cx="725488" cy="360362"/>
            <a:chOff x="1156" y="845"/>
            <a:chExt cx="457" cy="227"/>
          </a:xfrm>
        </p:grpSpPr>
        <p:sp>
          <p:nvSpPr>
            <p:cNvPr id="28712" name="Arc 24"/>
            <p:cNvSpPr>
              <a:spLocks/>
            </p:cNvSpPr>
            <p:nvPr/>
          </p:nvSpPr>
          <p:spPr bwMode="auto">
            <a:xfrm rot="11066843" flipH="1">
              <a:off x="1199" y="845"/>
              <a:ext cx="414" cy="227"/>
            </a:xfrm>
            <a:custGeom>
              <a:avLst/>
              <a:gdLst>
                <a:gd name="T0" fmla="*/ 0 w 21600"/>
                <a:gd name="T1" fmla="*/ 0 h 21600"/>
                <a:gd name="T2" fmla="*/ 414 w 21600"/>
                <a:gd name="T3" fmla="*/ 227 h 21600"/>
                <a:gd name="T4" fmla="*/ 0 w 21600"/>
                <a:gd name="T5" fmla="*/ 22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Century Gothic"/>
              </a:endParaRPr>
            </a:p>
          </p:txBody>
        </p:sp>
        <p:sp>
          <p:nvSpPr>
            <p:cNvPr id="28713" name="Line 25"/>
            <p:cNvSpPr>
              <a:spLocks noChangeShapeType="1"/>
            </p:cNvSpPr>
            <p:nvPr/>
          </p:nvSpPr>
          <p:spPr bwMode="auto">
            <a:xfrm flipH="1">
              <a:off x="1156" y="1056"/>
              <a:ext cx="46" cy="0"/>
            </a:xfrm>
            <a:prstGeom prst="line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 dirty="0">
                <a:latin typeface="Century Gothic"/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7262814" y="2439565"/>
            <a:ext cx="719137" cy="287338"/>
            <a:chOff x="2880" y="709"/>
            <a:chExt cx="453" cy="226"/>
          </a:xfrm>
        </p:grpSpPr>
        <p:sp>
          <p:nvSpPr>
            <p:cNvPr id="28710" name="Arc 27"/>
            <p:cNvSpPr>
              <a:spLocks/>
            </p:cNvSpPr>
            <p:nvPr/>
          </p:nvSpPr>
          <p:spPr bwMode="auto">
            <a:xfrm rot="10800000">
              <a:off x="2880" y="709"/>
              <a:ext cx="408" cy="226"/>
            </a:xfrm>
            <a:custGeom>
              <a:avLst/>
              <a:gdLst>
                <a:gd name="T0" fmla="*/ 0 w 21600"/>
                <a:gd name="T1" fmla="*/ 0 h 21600"/>
                <a:gd name="T2" fmla="*/ 408 w 21600"/>
                <a:gd name="T3" fmla="*/ 226 h 21600"/>
                <a:gd name="T4" fmla="*/ 0 w 21600"/>
                <a:gd name="T5" fmla="*/ 22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Century Gothic"/>
              </a:endParaRPr>
            </a:p>
          </p:txBody>
        </p:sp>
        <p:sp>
          <p:nvSpPr>
            <p:cNvPr id="28711" name="Line 28"/>
            <p:cNvSpPr>
              <a:spLocks noChangeShapeType="1"/>
            </p:cNvSpPr>
            <p:nvPr/>
          </p:nvSpPr>
          <p:spPr bwMode="auto">
            <a:xfrm>
              <a:off x="3288" y="935"/>
              <a:ext cx="45" cy="0"/>
            </a:xfrm>
            <a:prstGeom prst="line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 dirty="0">
                <a:latin typeface="Century Gothic"/>
              </a:endParaRP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7253289" y="2965028"/>
            <a:ext cx="719137" cy="285750"/>
            <a:chOff x="2880" y="709"/>
            <a:chExt cx="453" cy="226"/>
          </a:xfrm>
        </p:grpSpPr>
        <p:sp>
          <p:nvSpPr>
            <p:cNvPr id="28708" name="Arc 30"/>
            <p:cNvSpPr>
              <a:spLocks/>
            </p:cNvSpPr>
            <p:nvPr/>
          </p:nvSpPr>
          <p:spPr bwMode="auto">
            <a:xfrm rot="10800000">
              <a:off x="2880" y="709"/>
              <a:ext cx="408" cy="226"/>
            </a:xfrm>
            <a:custGeom>
              <a:avLst/>
              <a:gdLst>
                <a:gd name="T0" fmla="*/ 0 w 21600"/>
                <a:gd name="T1" fmla="*/ 0 h 21600"/>
                <a:gd name="T2" fmla="*/ 408 w 21600"/>
                <a:gd name="T3" fmla="*/ 226 h 21600"/>
                <a:gd name="T4" fmla="*/ 0 w 21600"/>
                <a:gd name="T5" fmla="*/ 22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Century Gothic"/>
              </a:endParaRPr>
            </a:p>
          </p:txBody>
        </p:sp>
        <p:sp>
          <p:nvSpPr>
            <p:cNvPr id="28709" name="Line 31"/>
            <p:cNvSpPr>
              <a:spLocks noChangeShapeType="1"/>
            </p:cNvSpPr>
            <p:nvPr/>
          </p:nvSpPr>
          <p:spPr bwMode="auto">
            <a:xfrm>
              <a:off x="3288" y="935"/>
              <a:ext cx="45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 dirty="0">
                <a:latin typeface="Century Gothic"/>
              </a:endParaRP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7248525" y="3771479"/>
            <a:ext cx="719138" cy="287337"/>
            <a:chOff x="2880" y="709"/>
            <a:chExt cx="453" cy="226"/>
          </a:xfrm>
        </p:grpSpPr>
        <p:sp>
          <p:nvSpPr>
            <p:cNvPr id="28706" name="Arc 33"/>
            <p:cNvSpPr>
              <a:spLocks/>
            </p:cNvSpPr>
            <p:nvPr/>
          </p:nvSpPr>
          <p:spPr bwMode="auto">
            <a:xfrm rot="10800000">
              <a:off x="2880" y="709"/>
              <a:ext cx="408" cy="226"/>
            </a:xfrm>
            <a:custGeom>
              <a:avLst/>
              <a:gdLst>
                <a:gd name="T0" fmla="*/ 0 w 21600"/>
                <a:gd name="T1" fmla="*/ 0 h 21600"/>
                <a:gd name="T2" fmla="*/ 408 w 21600"/>
                <a:gd name="T3" fmla="*/ 226 h 21600"/>
                <a:gd name="T4" fmla="*/ 0 w 21600"/>
                <a:gd name="T5" fmla="*/ 22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Century Gothic"/>
              </a:endParaRPr>
            </a:p>
          </p:txBody>
        </p:sp>
        <p:sp>
          <p:nvSpPr>
            <p:cNvPr id="28707" name="Line 34"/>
            <p:cNvSpPr>
              <a:spLocks noChangeShapeType="1"/>
            </p:cNvSpPr>
            <p:nvPr/>
          </p:nvSpPr>
          <p:spPr bwMode="auto">
            <a:xfrm>
              <a:off x="3288" y="935"/>
              <a:ext cx="45" cy="0"/>
            </a:xfrm>
            <a:prstGeom prst="line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 dirty="0">
                <a:latin typeface="Century Gothic"/>
              </a:endParaRP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7253289" y="3382541"/>
            <a:ext cx="719137" cy="288925"/>
            <a:chOff x="2880" y="709"/>
            <a:chExt cx="453" cy="226"/>
          </a:xfrm>
        </p:grpSpPr>
        <p:sp>
          <p:nvSpPr>
            <p:cNvPr id="28704" name="Arc 36"/>
            <p:cNvSpPr>
              <a:spLocks/>
            </p:cNvSpPr>
            <p:nvPr/>
          </p:nvSpPr>
          <p:spPr bwMode="auto">
            <a:xfrm rot="10800000">
              <a:off x="2880" y="709"/>
              <a:ext cx="408" cy="226"/>
            </a:xfrm>
            <a:custGeom>
              <a:avLst/>
              <a:gdLst>
                <a:gd name="T0" fmla="*/ 0 w 21600"/>
                <a:gd name="T1" fmla="*/ 0 h 21600"/>
                <a:gd name="T2" fmla="*/ 408 w 21600"/>
                <a:gd name="T3" fmla="*/ 226 h 21600"/>
                <a:gd name="T4" fmla="*/ 0 w 21600"/>
                <a:gd name="T5" fmla="*/ 22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Century Gothic"/>
              </a:endParaRPr>
            </a:p>
          </p:txBody>
        </p:sp>
        <p:sp>
          <p:nvSpPr>
            <p:cNvPr id="28705" name="Line 37"/>
            <p:cNvSpPr>
              <a:spLocks noChangeShapeType="1"/>
            </p:cNvSpPr>
            <p:nvPr/>
          </p:nvSpPr>
          <p:spPr bwMode="auto">
            <a:xfrm>
              <a:off x="3288" y="935"/>
              <a:ext cx="45" cy="0"/>
            </a:xfrm>
            <a:prstGeom prst="line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 dirty="0">
                <a:latin typeface="Century Gothic"/>
              </a:endParaRPr>
            </a:p>
          </p:txBody>
        </p:sp>
      </p:grpSp>
      <p:sp>
        <p:nvSpPr>
          <p:cNvPr id="28693" name="AutoShape 38"/>
          <p:cNvSpPr>
            <a:spLocks noChangeArrowheads="1"/>
          </p:cNvSpPr>
          <p:nvPr/>
        </p:nvSpPr>
        <p:spPr bwMode="auto">
          <a:xfrm>
            <a:off x="4251325" y="1168624"/>
            <a:ext cx="4000500" cy="4492625"/>
          </a:xfrm>
          <a:prstGeom prst="downArrow">
            <a:avLst>
              <a:gd name="adj1" fmla="val 50000"/>
              <a:gd name="adj2" fmla="val 28075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en-US" sz="1600" dirty="0">
              <a:latin typeface="Century Gothic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2927350" y="5661248"/>
            <a:ext cx="6726238" cy="720080"/>
            <a:chOff x="1182" y="3475"/>
            <a:chExt cx="2144" cy="510"/>
          </a:xfrm>
        </p:grpSpPr>
        <p:sp>
          <p:nvSpPr>
            <p:cNvPr id="28699" name="Text Box 40"/>
            <p:cNvSpPr txBox="1">
              <a:spLocks noChangeArrowheads="1"/>
            </p:cNvSpPr>
            <p:nvPr/>
          </p:nvSpPr>
          <p:spPr bwMode="auto">
            <a:xfrm>
              <a:off x="1746" y="3521"/>
              <a:ext cx="996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AU" sz="2000" b="1" dirty="0">
                <a:solidFill>
                  <a:schemeClr val="accent2"/>
                </a:solidFill>
                <a:latin typeface="Century Gothic"/>
              </a:endParaRPr>
            </a:p>
            <a:p>
              <a:pPr algn="ctr"/>
              <a:r>
                <a:rPr lang="en-AU" sz="2000" b="1" dirty="0">
                  <a:latin typeface="Century Gothic"/>
                </a:rPr>
                <a:t>Landfill </a:t>
              </a:r>
              <a:endParaRPr lang="en-AU" sz="2000" dirty="0">
                <a:latin typeface="Century Gothic"/>
              </a:endParaRPr>
            </a:p>
          </p:txBody>
        </p: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1182" y="3475"/>
              <a:ext cx="2144" cy="510"/>
              <a:chOff x="1182" y="3606"/>
              <a:chExt cx="2144" cy="510"/>
            </a:xfrm>
          </p:grpSpPr>
          <p:sp>
            <p:nvSpPr>
              <p:cNvPr id="28701" name="Line 42"/>
              <p:cNvSpPr>
                <a:spLocks noChangeShapeType="1"/>
              </p:cNvSpPr>
              <p:nvPr/>
            </p:nvSpPr>
            <p:spPr bwMode="auto">
              <a:xfrm>
                <a:off x="1318" y="4110"/>
                <a:ext cx="18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 dirty="0">
                  <a:latin typeface="Century Gothic"/>
                </a:endParaRPr>
              </a:p>
            </p:txBody>
          </p:sp>
          <p:sp>
            <p:nvSpPr>
              <p:cNvPr id="28702" name="Line 43"/>
              <p:cNvSpPr>
                <a:spLocks noChangeShapeType="1"/>
              </p:cNvSpPr>
              <p:nvPr/>
            </p:nvSpPr>
            <p:spPr bwMode="auto">
              <a:xfrm flipV="1">
                <a:off x="3182" y="3606"/>
                <a:ext cx="144" cy="50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 dirty="0">
                  <a:latin typeface="Century Gothic"/>
                </a:endParaRPr>
              </a:p>
            </p:txBody>
          </p:sp>
          <p:sp>
            <p:nvSpPr>
              <p:cNvPr id="28703" name="Line 44"/>
              <p:cNvSpPr>
                <a:spLocks noChangeShapeType="1"/>
              </p:cNvSpPr>
              <p:nvPr/>
            </p:nvSpPr>
            <p:spPr bwMode="auto">
              <a:xfrm flipH="1" flipV="1">
                <a:off x="1182" y="3612"/>
                <a:ext cx="144" cy="50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 dirty="0">
                  <a:latin typeface="Century Gothic"/>
                </a:endParaRPr>
              </a:p>
            </p:txBody>
          </p:sp>
        </p:grpSp>
      </p:grpSp>
      <p:sp>
        <p:nvSpPr>
          <p:cNvPr id="28695" name="Text Box 45"/>
          <p:cNvSpPr txBox="1">
            <a:spLocks noChangeArrowheads="1"/>
          </p:cNvSpPr>
          <p:nvPr/>
        </p:nvSpPr>
        <p:spPr bwMode="auto">
          <a:xfrm>
            <a:off x="5410200" y="2044278"/>
            <a:ext cx="1657350" cy="273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sz="1900" dirty="0">
                <a:latin typeface="Century Gothic"/>
              </a:rPr>
              <a:t>Organics</a:t>
            </a:r>
          </a:p>
          <a:p>
            <a:pPr algn="ctr"/>
            <a:r>
              <a:rPr lang="en-AU" sz="1900" dirty="0">
                <a:latin typeface="Century Gothic"/>
              </a:rPr>
              <a:t>+</a:t>
            </a:r>
          </a:p>
          <a:p>
            <a:pPr algn="ctr"/>
            <a:r>
              <a:rPr lang="en-AU" sz="1900" dirty="0">
                <a:latin typeface="Century Gothic"/>
              </a:rPr>
              <a:t>Textiles</a:t>
            </a:r>
          </a:p>
          <a:p>
            <a:pPr algn="ctr"/>
            <a:r>
              <a:rPr lang="en-AU" sz="1900" dirty="0">
                <a:latin typeface="Century Gothic"/>
              </a:rPr>
              <a:t>Plastic</a:t>
            </a:r>
          </a:p>
          <a:p>
            <a:pPr algn="ctr"/>
            <a:r>
              <a:rPr lang="en-AU" sz="1900" dirty="0">
                <a:latin typeface="Century Gothic"/>
              </a:rPr>
              <a:t>Stones</a:t>
            </a:r>
          </a:p>
          <a:p>
            <a:pPr algn="ctr"/>
            <a:endParaRPr lang="en-AU" sz="1900" dirty="0">
              <a:latin typeface="Century Gothic"/>
            </a:endParaRPr>
          </a:p>
          <a:p>
            <a:pPr algn="ctr"/>
            <a:r>
              <a:rPr lang="en-AU" sz="1900" dirty="0">
                <a:latin typeface="Century Gothic"/>
              </a:rPr>
              <a:t>etc.</a:t>
            </a:r>
          </a:p>
        </p:txBody>
      </p:sp>
      <p:sp>
        <p:nvSpPr>
          <p:cNvPr id="28696" name="Text Box 46"/>
          <p:cNvSpPr txBox="1">
            <a:spLocks noChangeArrowheads="1"/>
          </p:cNvSpPr>
          <p:nvPr/>
        </p:nvSpPr>
        <p:spPr bwMode="auto">
          <a:xfrm>
            <a:off x="5378450" y="1328316"/>
            <a:ext cx="1714500" cy="5365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sz="2600" b="1" dirty="0">
                <a:latin typeface="Century Gothic"/>
              </a:rPr>
              <a:t>22 MT</a:t>
            </a:r>
            <a:endParaRPr lang="en-AU" dirty="0">
              <a:latin typeface="Century Gothic"/>
            </a:endParaRPr>
          </a:p>
        </p:txBody>
      </p:sp>
      <p:sp>
        <p:nvSpPr>
          <p:cNvPr id="28697" name="Rectangle 47"/>
          <p:cNvSpPr>
            <a:spLocks noChangeArrowheads="1"/>
          </p:cNvSpPr>
          <p:nvPr/>
        </p:nvSpPr>
        <p:spPr bwMode="auto">
          <a:xfrm>
            <a:off x="5591175" y="4825578"/>
            <a:ext cx="13970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AU" sz="2600" b="1" dirty="0">
                <a:latin typeface="Century Gothic"/>
              </a:rPr>
              <a:t>18.7 MT</a:t>
            </a:r>
          </a:p>
        </p:txBody>
      </p:sp>
      <p:sp>
        <p:nvSpPr>
          <p:cNvPr id="50" name="Oval 49"/>
          <p:cNvSpPr/>
          <p:nvPr/>
        </p:nvSpPr>
        <p:spPr>
          <a:xfrm>
            <a:off x="5447928" y="1916832"/>
            <a:ext cx="16561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084824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7825" y="188641"/>
            <a:ext cx="8820150" cy="1200329"/>
          </a:xfrm>
          <a:noFill/>
          <a:ln/>
        </p:spPr>
        <p:txBody>
          <a:bodyPr wrap="square" anchor="t">
            <a:spAutoFit/>
          </a:bodyPr>
          <a:lstStyle/>
          <a:p>
            <a:pPr eaLnBrk="0" hangingPunct="0"/>
            <a:r>
              <a:rPr lang="en-AU" altLang="zh-CN" b="1" dirty="0">
                <a:solidFill>
                  <a:schemeClr val="accent3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Local Government Must Focus on the Right Materials for Recycling</a:t>
            </a:r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3213100" y="5157788"/>
            <a:ext cx="568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AU" dirty="0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 flipV="1">
            <a:off x="3226547" y="1341438"/>
            <a:ext cx="0" cy="381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AU" dirty="0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V="1">
            <a:off x="3452794" y="4929198"/>
            <a:ext cx="3000396" cy="571504"/>
          </a:xfrm>
          <a:prstGeom prst="line">
            <a:avLst/>
          </a:prstGeom>
          <a:noFill/>
          <a:ln w="57150">
            <a:solidFill>
              <a:srgbClr val="FF4633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AU" dirty="0"/>
          </a:p>
        </p:txBody>
      </p:sp>
      <p:sp>
        <p:nvSpPr>
          <p:cNvPr id="54278" name="Arc 6"/>
          <p:cNvSpPr>
            <a:spLocks/>
          </p:cNvSpPr>
          <p:nvPr/>
        </p:nvSpPr>
        <p:spPr bwMode="auto">
          <a:xfrm flipV="1">
            <a:off x="6310314" y="1428736"/>
            <a:ext cx="2500330" cy="352108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4633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4000" b="1" dirty="0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326438" y="5229225"/>
            <a:ext cx="16573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400" b="1" dirty="0">
                <a:solidFill>
                  <a:schemeClr val="tx2"/>
                </a:solidFill>
              </a:rPr>
              <a:t>Diversion rate from landfill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555750" y="1750849"/>
            <a:ext cx="1657350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400" b="1" dirty="0">
                <a:solidFill>
                  <a:schemeClr val="tx2"/>
                </a:solidFill>
              </a:rPr>
              <a:t>$</a:t>
            </a:r>
          </a:p>
          <a:p>
            <a:pPr algn="ctr">
              <a:spcBef>
                <a:spcPct val="50000"/>
              </a:spcBef>
            </a:pPr>
            <a:r>
              <a:rPr lang="en-AU" sz="1400" b="1" dirty="0">
                <a:solidFill>
                  <a:schemeClr val="tx2"/>
                </a:solidFill>
              </a:rPr>
              <a:t>Cost per tonne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810644" y="1928803"/>
            <a:ext cx="1071570" cy="285752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400" dirty="0"/>
              <a:t>Plastic bags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67636" y="4643446"/>
            <a:ext cx="1214446" cy="285752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400" dirty="0"/>
              <a:t>Fluoro tubes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167702" y="4214818"/>
            <a:ext cx="1000132" cy="285752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400" dirty="0"/>
              <a:t>batteries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310446" y="1500174"/>
            <a:ext cx="1357322" cy="285752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400" dirty="0"/>
              <a:t>Cigarette butts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453454" y="3643314"/>
            <a:ext cx="1000132" cy="285752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400" dirty="0"/>
              <a:t>textiles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524496" y="4500570"/>
            <a:ext cx="1000132" cy="500066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1400" dirty="0"/>
              <a:t>ORGANICS AWT</a:t>
            </a:r>
          </a:p>
          <a:p>
            <a:endParaRPr lang="en-AU" sz="14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024166" y="5643578"/>
            <a:ext cx="1000132" cy="285752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400" dirty="0"/>
              <a:t>metals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167174" y="5429264"/>
            <a:ext cx="1000132" cy="285752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400" dirty="0"/>
              <a:t>cardboard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453322" y="2071678"/>
            <a:ext cx="1071570" cy="285752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400" dirty="0"/>
              <a:t>Public place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024694" y="3714752"/>
            <a:ext cx="1000132" cy="285752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400" dirty="0"/>
              <a:t>E waste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881686" y="3286124"/>
            <a:ext cx="1071570" cy="500066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400" dirty="0"/>
              <a:t>Kerbside containers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096132" y="3357562"/>
            <a:ext cx="1000132" cy="285752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400" dirty="0"/>
              <a:t>mattresses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8810644" y="2500306"/>
            <a:ext cx="1000132" cy="285752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400" dirty="0"/>
              <a:t>CD’s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667372" y="3857628"/>
            <a:ext cx="1000132" cy="500066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400" dirty="0"/>
              <a:t>C+I MRF material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595802" y="4000504"/>
            <a:ext cx="1000132" cy="500066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400" dirty="0"/>
              <a:t>C+D MRF material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810380" y="4214818"/>
            <a:ext cx="642942" cy="285752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400" dirty="0"/>
              <a:t>Glass</a:t>
            </a:r>
          </a:p>
        </p:txBody>
      </p:sp>
      <p:sp>
        <p:nvSpPr>
          <p:cNvPr id="29" name="Oval 28"/>
          <p:cNvSpPr/>
          <p:nvPr/>
        </p:nvSpPr>
        <p:spPr>
          <a:xfrm rot="20665898">
            <a:off x="4690853" y="2770986"/>
            <a:ext cx="2919738" cy="3573978"/>
          </a:xfrm>
          <a:prstGeom prst="ellipse">
            <a:avLst/>
          </a:prstGeom>
          <a:noFill/>
          <a:ln>
            <a:gradFill>
              <a:gsLst>
                <a:gs pos="0">
                  <a:srgbClr val="FF0000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596330" y="3214686"/>
            <a:ext cx="1428760" cy="285752"/>
          </a:xfrm>
          <a:prstGeom prst="rect">
            <a:avLst/>
          </a:prstGeom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400" dirty="0"/>
              <a:t>Returned food</a:t>
            </a:r>
          </a:p>
        </p:txBody>
      </p:sp>
    </p:spTree>
    <p:extLst>
      <p:ext uri="{BB962C8B-B14F-4D97-AF65-F5344CB8AC3E}">
        <p14:creationId xmlns:p14="http://schemas.microsoft.com/office/powerpoint/2010/main" xmlns="" val="42807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88641"/>
            <a:ext cx="8915400" cy="877887"/>
          </a:xfrm>
        </p:spPr>
        <p:txBody>
          <a:bodyPr>
            <a:noAutofit/>
          </a:bodyPr>
          <a:lstStyle/>
          <a:p>
            <a:pPr indent="-609600"/>
            <a:r>
              <a:rPr lang="en-US" sz="2800" b="1" dirty="0">
                <a:solidFill>
                  <a:srgbClr val="7A7425"/>
                </a:solidFill>
                <a:ea typeface="+mn-ea"/>
                <a:cs typeface="Arial" pitchFamily="34" charset="0"/>
              </a:rPr>
              <a:t>Comparative Landfill Levies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423593" y="1196753"/>
          <a:ext cx="741682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4116073928"/>
      </p:ext>
    </p:extLst>
  </p:cSld>
  <p:clrMapOvr>
    <a:masterClrMapping/>
  </p:clrMapOvr>
  <p:transition advTm="5473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8|1.4|8.4|12.5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8|1.4|8.4|12.5|6.5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432</TotalTime>
  <Words>1950</Words>
  <Application>Microsoft Office PowerPoint</Application>
  <PresentationFormat>Custom</PresentationFormat>
  <Paragraphs>648</Paragraphs>
  <Slides>45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Facet</vt:lpstr>
      <vt:lpstr>Worksheet</vt:lpstr>
      <vt:lpstr>  The Economic drivers for regional Waste Management collaboration   </vt:lpstr>
      <vt:lpstr>Trends in Waste</vt:lpstr>
      <vt:lpstr>Slide 3</vt:lpstr>
      <vt:lpstr>Slide 4</vt:lpstr>
      <vt:lpstr>Organic Waste vs. Other Wastes</vt:lpstr>
      <vt:lpstr>Targets</vt:lpstr>
      <vt:lpstr>Focus on the Right Waste Streams</vt:lpstr>
      <vt:lpstr>Local Government Must Focus on the Right Materials for Recycling</vt:lpstr>
      <vt:lpstr>Comparative Landfill Levies</vt:lpstr>
      <vt:lpstr>Comparative Landfill gate fees</vt:lpstr>
      <vt:lpstr>Slide 11</vt:lpstr>
      <vt:lpstr>All options are compared to a base case (the Opportunity Cost). If the base case is cheap, options are limited</vt:lpstr>
      <vt:lpstr>All options are compared to a base case (the Opportunity Cost). If the base case is cheap, options are limited</vt:lpstr>
      <vt:lpstr>Opportunity cost of landfill – most rural landfills do not include full costs</vt:lpstr>
      <vt:lpstr>Landfill – Full life calculator</vt:lpstr>
      <vt:lpstr>Understanding the opportunity cost</vt:lpstr>
      <vt:lpstr>Generic model of processing</vt:lpstr>
      <vt:lpstr>Commodity Values </vt:lpstr>
      <vt:lpstr>Slide 19</vt:lpstr>
      <vt:lpstr>Slide 20</vt:lpstr>
      <vt:lpstr>Technology Risk</vt:lpstr>
      <vt:lpstr>First Council decision - Household Bins?</vt:lpstr>
      <vt:lpstr> FOGO and 360        Composting of organic waste?</vt:lpstr>
      <vt:lpstr>A view from afar:</vt:lpstr>
      <vt:lpstr>Slide 25</vt:lpstr>
      <vt:lpstr>Slide 26</vt:lpstr>
      <vt:lpstr>Slide 27</vt:lpstr>
      <vt:lpstr>State Government Policies </vt:lpstr>
      <vt:lpstr>Energy from Waste policies – VIC NSW WA</vt:lpstr>
      <vt:lpstr>Processing Options</vt:lpstr>
      <vt:lpstr>Operating Pyrolysis Facilities</vt:lpstr>
      <vt:lpstr>Operating Pyrolysis Facilities</vt:lpstr>
      <vt:lpstr>Gasification / Pyrolysis - Key issues / risks</vt:lpstr>
      <vt:lpstr>Organics in Household Waste</vt:lpstr>
      <vt:lpstr>Divert organics to composting</vt:lpstr>
      <vt:lpstr>Composting - Windrow and Source Separated Organics</vt:lpstr>
      <vt:lpstr>Slide 37</vt:lpstr>
      <vt:lpstr>Composting - Windrow and Source Separated Organics</vt:lpstr>
      <vt:lpstr>Static Pile Composting: $10 million</vt:lpstr>
      <vt:lpstr>MBT - SAWT – Elizabeth Drive: $50 million 60% recovery</vt:lpstr>
      <vt:lpstr>Anaerobic Digestion - WSN – Arrow Bio $40 million: 60% recovery, energy</vt:lpstr>
      <vt:lpstr>WSN – ArrowBio</vt:lpstr>
      <vt:lpstr>Anaerobic Digestion. AnaeCo $20 million, energy</vt:lpstr>
      <vt:lpstr>Slide 44</vt:lpstr>
      <vt:lpstr>C+I sorting plants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mallet</dc:creator>
  <cp:lastModifiedBy>Mike</cp:lastModifiedBy>
  <cp:revision>25</cp:revision>
  <cp:lastPrinted>2014-02-12T02:42:10Z</cp:lastPrinted>
  <dcterms:created xsi:type="dcterms:W3CDTF">2014-02-11T01:29:29Z</dcterms:created>
  <dcterms:modified xsi:type="dcterms:W3CDTF">2014-02-12T18:45:24Z</dcterms:modified>
</cp:coreProperties>
</file>