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3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4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5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851" r:id="rId2"/>
    <p:sldMasterId id="2147484223" r:id="rId3"/>
    <p:sldMasterId id="2147484237" r:id="rId4"/>
    <p:sldMasterId id="2147484294" r:id="rId5"/>
    <p:sldMasterId id="2147484308" r:id="rId6"/>
    <p:sldMasterId id="2147484348" r:id="rId7"/>
    <p:sldMasterId id="2147484388" r:id="rId8"/>
    <p:sldMasterId id="2147484402" r:id="rId9"/>
    <p:sldMasterId id="2147484410" r:id="rId10"/>
    <p:sldMasterId id="2147484424" r:id="rId11"/>
    <p:sldMasterId id="2147484436" r:id="rId12"/>
    <p:sldMasterId id="2147484451" r:id="rId13"/>
    <p:sldMasterId id="2147484467" r:id="rId14"/>
    <p:sldMasterId id="2147484481" r:id="rId15"/>
    <p:sldMasterId id="2147484495" r:id="rId16"/>
  </p:sldMasterIdLst>
  <p:notesMasterIdLst>
    <p:notesMasterId r:id="rId64"/>
  </p:notesMasterIdLst>
  <p:sldIdLst>
    <p:sldId id="299" r:id="rId17"/>
    <p:sldId id="585" r:id="rId18"/>
    <p:sldId id="586" r:id="rId19"/>
    <p:sldId id="587" r:id="rId20"/>
    <p:sldId id="588" r:id="rId21"/>
    <p:sldId id="589" r:id="rId22"/>
    <p:sldId id="590" r:id="rId23"/>
    <p:sldId id="429" r:id="rId24"/>
    <p:sldId id="567" r:id="rId25"/>
    <p:sldId id="526" r:id="rId26"/>
    <p:sldId id="542" r:id="rId27"/>
    <p:sldId id="511" r:id="rId28"/>
    <p:sldId id="533" r:id="rId29"/>
    <p:sldId id="423" r:id="rId30"/>
    <p:sldId id="434" r:id="rId31"/>
    <p:sldId id="413" r:id="rId32"/>
    <p:sldId id="564" r:id="rId33"/>
    <p:sldId id="565" r:id="rId34"/>
    <p:sldId id="556" r:id="rId35"/>
    <p:sldId id="559" r:id="rId36"/>
    <p:sldId id="424" r:id="rId37"/>
    <p:sldId id="449" r:id="rId38"/>
    <p:sldId id="574" r:id="rId39"/>
    <p:sldId id="577" r:id="rId40"/>
    <p:sldId id="438" r:id="rId41"/>
    <p:sldId id="576" r:id="rId42"/>
    <p:sldId id="579" r:id="rId43"/>
    <p:sldId id="581" r:id="rId44"/>
    <p:sldId id="580" r:id="rId45"/>
    <p:sldId id="582" r:id="rId46"/>
    <p:sldId id="426" r:id="rId47"/>
    <p:sldId id="540" r:id="rId48"/>
    <p:sldId id="529" r:id="rId49"/>
    <p:sldId id="530" r:id="rId50"/>
    <p:sldId id="450" r:id="rId51"/>
    <p:sldId id="561" r:id="rId52"/>
    <p:sldId id="500" r:id="rId53"/>
    <p:sldId id="501" r:id="rId54"/>
    <p:sldId id="562" r:id="rId55"/>
    <p:sldId id="518" r:id="rId56"/>
    <p:sldId id="591" r:id="rId57"/>
    <p:sldId id="592" r:id="rId58"/>
    <p:sldId id="593" r:id="rId59"/>
    <p:sldId id="594" r:id="rId60"/>
    <p:sldId id="595" r:id="rId61"/>
    <p:sldId id="584" r:id="rId62"/>
    <p:sldId id="505" r:id="rId63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E4E4"/>
    <a:srgbClr val="FF3300"/>
    <a:srgbClr val="009900"/>
    <a:srgbClr val="CC6600"/>
    <a:srgbClr val="00CC66"/>
    <a:srgbClr val="6699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 autoAdjust="0"/>
    <p:restoredTop sz="95062" autoAdjust="0"/>
  </p:normalViewPr>
  <p:slideViewPr>
    <p:cSldViewPr>
      <p:cViewPr>
        <p:scale>
          <a:sx n="60" d="100"/>
          <a:sy n="60" d="100"/>
        </p:scale>
        <p:origin x="-414" y="-294"/>
      </p:cViewPr>
      <p:guideLst>
        <p:guide orient="horz" pos="234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53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63" Type="http://schemas.openxmlformats.org/officeDocument/2006/relationships/slide" Target="slides/slide47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61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theme" Target="theme/theme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98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noProof="0" smtClean="0"/>
              <a:t>Click to edit Master text styles</a:t>
            </a:r>
          </a:p>
          <a:p>
            <a:pPr lvl="1"/>
            <a:r>
              <a:rPr lang="en-AU" noProof="0" smtClean="0"/>
              <a:t>Second level</a:t>
            </a:r>
          </a:p>
          <a:p>
            <a:pPr lvl="2"/>
            <a:r>
              <a:rPr lang="en-AU" noProof="0" smtClean="0"/>
              <a:t>Third level</a:t>
            </a:r>
          </a:p>
          <a:p>
            <a:pPr lvl="3"/>
            <a:r>
              <a:rPr lang="en-AU" noProof="0" smtClean="0"/>
              <a:t>Fourth level</a:t>
            </a:r>
          </a:p>
          <a:p>
            <a:pPr lvl="4"/>
            <a:r>
              <a:rPr lang="en-AU" noProof="0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676DEF80-F535-4045-85B2-42712C08902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154678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D036C4-2795-4E89-8C92-C30CA1028332}" type="slidenum">
              <a:rPr lang="en-AU" smtClean="0">
                <a:latin typeface="Arial" pitchFamily="34" charset="0"/>
              </a:rPr>
              <a:pPr/>
              <a:t>1</a:t>
            </a:fld>
            <a:endParaRPr lang="en-AU" smtClean="0">
              <a:latin typeface="Arial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D788D68-1602-412C-974B-54DBD7A2920B}" type="slidenum">
              <a:rPr lang="en-AU" sz="1300">
                <a:solidFill>
                  <a:prstClr val="black"/>
                </a:solidFill>
              </a:rPr>
              <a:pPr eaLnBrk="1" hangingPunct="1"/>
              <a:t>18</a:t>
            </a:fld>
            <a:endParaRPr lang="en-AU" sz="13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6D1FD51-D339-4804-A513-E59A0A9FB33B}" type="slidenum">
              <a:rPr lang="en-AU" sz="1300">
                <a:solidFill>
                  <a:prstClr val="black"/>
                </a:solidFill>
              </a:rPr>
              <a:pPr eaLnBrk="1" hangingPunct="1"/>
              <a:t>19</a:t>
            </a:fld>
            <a:endParaRPr lang="en-AU" sz="13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05A935-9096-4211-AE6F-DC8D77E976CE}" type="slidenum">
              <a:rPr lang="en-AU">
                <a:solidFill>
                  <a:prstClr val="black"/>
                </a:solidFill>
              </a:rPr>
              <a:pPr/>
              <a:t>33</a:t>
            </a:fld>
            <a:endParaRPr lang="en-AU">
              <a:solidFill>
                <a:prstClr val="black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AU" dirty="0" smtClean="0"/>
              <a:t>Wheat straw char</a:t>
            </a:r>
          </a:p>
          <a:p>
            <a:r>
              <a:rPr lang="en-AU" dirty="0" smtClean="0"/>
              <a:t>Effectiveness of atrazine</a:t>
            </a:r>
            <a:r>
              <a:rPr lang="en-AU" baseline="0" dirty="0" smtClean="0"/>
              <a:t> reduced more that trifluralin (not shown)  -  trifluralin is less mobile, less contact with biochar</a:t>
            </a:r>
          </a:p>
          <a:p>
            <a:r>
              <a:rPr lang="en-AU" baseline="0" dirty="0" smtClean="0"/>
              <a:t>Rate needed </a:t>
            </a:r>
            <a:r>
              <a:rPr lang="en-AU" baseline="0" dirty="0" err="1" smtClean="0"/>
              <a:t>inc</a:t>
            </a:r>
            <a:r>
              <a:rPr lang="en-AU" baseline="0" dirty="0" smtClean="0"/>
              <a:t> 2-3 fold  - more impact on </a:t>
            </a:r>
            <a:r>
              <a:rPr lang="en-AU" baseline="0" dirty="0" err="1" smtClean="0"/>
              <a:t>calcarosol</a:t>
            </a:r>
            <a:r>
              <a:rPr lang="en-AU" baseline="0" dirty="0" smtClean="0"/>
              <a:t> than ferrosol</a:t>
            </a:r>
            <a:endParaRPr lang="en-AU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05A935-9096-4211-AE6F-DC8D77E976CE}" type="slidenum">
              <a:rPr lang="en-AU">
                <a:solidFill>
                  <a:prstClr val="black"/>
                </a:solidFill>
              </a:rPr>
              <a:pPr/>
              <a:t>34</a:t>
            </a:fld>
            <a:endParaRPr lang="en-AU">
              <a:solidFill>
                <a:prstClr val="black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AU" dirty="0" smtClean="0"/>
              <a:t>Risk of contamination</a:t>
            </a:r>
          </a:p>
          <a:p>
            <a:r>
              <a:rPr lang="en-AU" dirty="0" smtClean="0"/>
              <a:t>Total </a:t>
            </a:r>
            <a:r>
              <a:rPr lang="en-AU" dirty="0" err="1" smtClean="0"/>
              <a:t>conc</a:t>
            </a:r>
            <a:r>
              <a:rPr lang="en-AU" dirty="0" smtClean="0"/>
              <a:t> of heavy metals in 65 biochars</a:t>
            </a:r>
          </a:p>
          <a:p>
            <a:r>
              <a:rPr lang="en-AU" dirty="0" smtClean="0"/>
              <a:t>Most elements concentrated 2-5 times cf feedstock</a:t>
            </a:r>
          </a:p>
          <a:p>
            <a:r>
              <a:rPr lang="en-AU" dirty="0" smtClean="0"/>
              <a:t>Test</a:t>
            </a:r>
            <a:r>
              <a:rPr lang="en-AU" baseline="0" dirty="0" smtClean="0"/>
              <a:t> of uptake showed low phytoavailability</a:t>
            </a:r>
            <a:endParaRPr lang="en-A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  <a:noFill/>
        </p:spPr>
        <p:txBody>
          <a:bodyPr/>
          <a:lstStyle/>
          <a:p>
            <a:fld id="{5344586A-82E9-4AE8-BDA0-AFED30BCE557}" type="slidenum">
              <a:rPr lang="en-AU" smtClean="0">
                <a:solidFill>
                  <a:srgbClr val="000000"/>
                </a:solidFill>
              </a:rPr>
              <a:pPr/>
              <a:t>2</a:t>
            </a:fld>
            <a:endParaRPr lang="en-AU" smtClean="0">
              <a:solidFill>
                <a:srgbClr val="000000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A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D43109C-8B2A-4AE5-9370-CA1CBDF8F6EB}" type="slidenum">
              <a:rPr lang="en-AU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292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Kills: Mostly from malnutrition</a:t>
            </a:r>
            <a:r>
              <a:rPr lang="en-AU" baseline="0" dirty="0" smtClean="0"/>
              <a:t> and communicable disease</a:t>
            </a:r>
          </a:p>
          <a:p>
            <a:r>
              <a:rPr lang="en-AU" baseline="0" dirty="0" smtClean="0"/>
              <a:t>Costs: lost productivity, extreme events, </a:t>
            </a:r>
          </a:p>
          <a:p>
            <a:r>
              <a:rPr lang="en-AU" baseline="0" dirty="0" smtClean="0"/>
              <a:t>Carbon economy: </a:t>
            </a:r>
          </a:p>
          <a:p>
            <a:r>
              <a:rPr lang="en-AU" baseline="0" dirty="0" smtClean="0"/>
              <a:t>Costs:</a:t>
            </a:r>
          </a:p>
          <a:p>
            <a:r>
              <a:rPr lang="en-AU" baseline="0" dirty="0" smtClean="0"/>
              <a:t>kills: indoor smoke, air pollution, occupational hazards</a:t>
            </a:r>
          </a:p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D43109C-8B2A-4AE5-9370-CA1CBDF8F6EB}" type="slidenum">
              <a:rPr lang="en-AU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501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300" dirty="0">
              <a:latin typeface="+mn-lt"/>
            </a:endParaRPr>
          </a:p>
          <a:p>
            <a:endParaRPr lang="en-AU" sz="13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D43109C-8B2A-4AE5-9370-CA1CBDF8F6EB}" type="slidenum">
              <a:rPr lang="en-AU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860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D036C4-2795-4E89-8C92-C30CA1028332}" type="slidenum">
              <a:rPr lang="en-AU" smtClean="0">
                <a:latin typeface="Arial" pitchFamily="34" charset="0"/>
              </a:rPr>
              <a:pPr/>
              <a:t>9</a:t>
            </a:fld>
            <a:endParaRPr lang="en-AU" smtClean="0">
              <a:latin typeface="Arial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9409B4-EFFF-44D2-84C0-4C44AD5382CC}" type="slidenum">
              <a:rPr lang="en-AU" smtClean="0">
                <a:solidFill>
                  <a:prstClr val="black"/>
                </a:solidFill>
              </a:rPr>
              <a:pPr/>
              <a:t>14</a:t>
            </a:fld>
            <a:endParaRPr lang="en-AU" smtClean="0">
              <a:solidFill>
                <a:prstClr val="black"/>
              </a:solidFill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AU" smtClean="0"/>
              <a:t>Add Lukas’ trial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FDFC86-3E63-40F0-B1BF-FB021273C113}" type="slidenum">
              <a:rPr lang="en-AU">
                <a:solidFill>
                  <a:prstClr val="black"/>
                </a:solidFill>
              </a:rPr>
              <a:pPr/>
              <a:t>15</a:t>
            </a:fld>
            <a:endParaRPr lang="en-AU">
              <a:solidFill>
                <a:prstClr val="black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AU" smtClean="0">
                <a:latin typeface="Arial" pitchFamily="34" charset="0"/>
              </a:rPr>
              <a:t>All treatments minus fertiliser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5EC692A-9046-456D-8343-67758886B2D2}" type="slidenum">
              <a:rPr lang="en-AU" sz="1300">
                <a:solidFill>
                  <a:prstClr val="black"/>
                </a:solidFill>
              </a:rPr>
              <a:pPr eaLnBrk="1" hangingPunct="1"/>
              <a:t>17</a:t>
            </a:fld>
            <a:endParaRPr lang="en-AU" sz="13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9.png"/><Relationship Id="rId5" Type="http://schemas.openxmlformats.org/officeDocument/2006/relationships/image" Target="../media/image18.wmf"/><Relationship Id="rId4" Type="http://schemas.openxmlformats.org/officeDocument/2006/relationships/image" Target="../media/image17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567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92200" y="82550"/>
            <a:ext cx="7440613" cy="615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Pacpyro tall head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footer biochar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1850"/>
            <a:ext cx="914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463031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AU" noProof="0" smtClean="0"/>
              <a:t>Click to edit Master title style</a:t>
            </a: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268688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AU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33299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Pacpyro long head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493912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2676673"/>
            <a:ext cx="8229600" cy="3776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836738" y="6524625"/>
            <a:ext cx="5543550" cy="47625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Adriana Downie –  </a:t>
            </a:r>
            <a:r>
              <a:rPr lang="en-AU">
                <a:solidFill>
                  <a:srgbClr val="000000"/>
                </a:solidFill>
              </a:rPr>
              <a:t>June 2012</a:t>
            </a:r>
          </a:p>
        </p:txBody>
      </p:sp>
    </p:spTree>
    <p:extLst>
      <p:ext uri="{BB962C8B-B14F-4D97-AF65-F5344CB8AC3E}">
        <p14:creationId xmlns:p14="http://schemas.microsoft.com/office/powerpoint/2010/main" val="362295868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6037263"/>
            <a:ext cx="1912937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803400" y="6524625"/>
            <a:ext cx="5543550" cy="47625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pl-PL">
                <a:solidFill>
                  <a:srgbClr val="000000"/>
                </a:solidFill>
              </a:rPr>
              <a:t>Adriana Downie – </a:t>
            </a:r>
            <a:r>
              <a:rPr lang="en-AU">
                <a:solidFill>
                  <a:srgbClr val="000000"/>
                </a:solidFill>
              </a:rPr>
              <a:t>June 2012</a:t>
            </a:r>
          </a:p>
        </p:txBody>
      </p:sp>
    </p:spTree>
    <p:extLst>
      <p:ext uri="{BB962C8B-B14F-4D97-AF65-F5344CB8AC3E}">
        <p14:creationId xmlns:p14="http://schemas.microsoft.com/office/powerpoint/2010/main" val="413330422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52936"/>
            <a:ext cx="8229600" cy="35606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3446695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2349500"/>
            <a:ext cx="4038600" cy="3776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2349500"/>
            <a:ext cx="4038600" cy="3776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836738" y="6524625"/>
            <a:ext cx="5543550" cy="476250"/>
          </a:xfrm>
          <a:prstGeom prst="rect">
            <a:avLst/>
          </a:prstGeom>
        </p:spPr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r>
              <a:rPr lang="en-AU">
                <a:solidFill>
                  <a:srgbClr val="000000"/>
                </a:solidFill>
              </a:rPr>
              <a:t>November 2010</a:t>
            </a:r>
          </a:p>
        </p:txBody>
      </p:sp>
    </p:spTree>
    <p:extLst>
      <p:ext uri="{BB962C8B-B14F-4D97-AF65-F5344CB8AC3E}">
        <p14:creationId xmlns:p14="http://schemas.microsoft.com/office/powerpoint/2010/main" val="258807876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4B90F9-554C-45F7-B66E-818F92E719FC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02656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C5F216-5133-4EE9-8F15-EB0BF21574A8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3526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062945-8125-491E-B1C2-8D0520AC5D32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16402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BC7F10-9369-466B-BEFE-F878E723A782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027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914400"/>
            <a:ext cx="180975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914400"/>
            <a:ext cx="527685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FAFDA7-598C-4266-8855-93B3D6B45C3C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6504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8DB8CE-7BE6-478B-ABD8-6CED4073A2B4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82671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E7ECF6-76F2-400C-B3E1-DC65975F28AB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13131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E08F1-DE91-4BC9-8BE5-90066161866F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2395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E37F3-906F-438D-9D89-48F3EC2AF7A9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20618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5132F0-F362-4145-932F-38BECD291D18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24625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E87683-03CD-4724-B7EB-44AF08C07447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780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F912268-022B-4CD6-8969-CAAEA71E6A49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37019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5C2F88D-5487-40AF-874C-80EED9C6388E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20802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 userDrawn="1"/>
        </p:nvSpPr>
        <p:spPr bwMode="auto">
          <a:xfrm>
            <a:off x="0" y="6070403"/>
            <a:ext cx="9144000" cy="787598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2936" tIns="41468" rIns="82936" bIns="41468" anchor="ctr"/>
          <a:lstStyle/>
          <a:p>
            <a:pPr>
              <a:defRPr/>
            </a:pPr>
            <a:endParaRPr lang="en-AU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 userDrawn="1"/>
        </p:nvSpPr>
        <p:spPr bwMode="auto">
          <a:xfrm>
            <a:off x="0" y="0"/>
            <a:ext cx="9144000" cy="148448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2936" tIns="41468" rIns="82936" bIns="41468" anchor="ctr"/>
          <a:lstStyle/>
          <a:p>
            <a:pPr>
              <a:defRPr/>
            </a:pPr>
            <a:endParaRPr lang="en-AU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17" descr="powerpoint-background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485"/>
            <a:ext cx="9144000" cy="4585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3" descr="DPI-LOGO-2COL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61" y="233256"/>
            <a:ext cx="2422080" cy="863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Rectangle 8"/>
          <p:cNvSpPr>
            <a:spLocks noGrp="1" noChangeArrowheads="1"/>
          </p:cNvSpPr>
          <p:nvPr>
            <p:ph type="ctrTitle"/>
          </p:nvPr>
        </p:nvSpPr>
        <p:spPr>
          <a:xfrm>
            <a:off x="396000" y="2565810"/>
            <a:ext cx="8281440" cy="1470086"/>
          </a:xfrm>
        </p:spPr>
        <p:txBody>
          <a:bodyPr lIns="91428" tIns="45715" rIns="91428" bIns="45715" anchor="ctr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15369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397441" y="4221636"/>
            <a:ext cx="8281440" cy="1364977"/>
          </a:xfrm>
        </p:spPr>
        <p:txBody>
          <a:bodyPr lIns="91428" tIns="45715" rIns="91428" bIns="45715"/>
          <a:lstStyle>
            <a:lvl1pPr marL="0" indent="0" algn="ctr">
              <a:buFont typeface="Wingdings" pitchFamily="2" charset="2"/>
              <a:buNone/>
              <a:defRPr sz="3000">
                <a:solidFill>
                  <a:srgbClr val="E31937"/>
                </a:solidFill>
              </a:defRPr>
            </a:lvl1pPr>
          </a:lstStyle>
          <a:p>
            <a:r>
              <a:rPr lang="en-AU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05497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219200" y="914400"/>
            <a:ext cx="7239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536202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7378"/>
            <a:ext cx="7771680" cy="1362097"/>
          </a:xfrm>
        </p:spPr>
        <p:txBody>
          <a:bodyPr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7056"/>
            <a:ext cx="7771680" cy="1500322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680" indent="0">
              <a:buNone/>
              <a:defRPr sz="1600"/>
            </a:lvl2pPr>
            <a:lvl3pPr marL="829361" indent="0">
              <a:buNone/>
              <a:defRPr sz="1500"/>
            </a:lvl3pPr>
            <a:lvl4pPr marL="1244041" indent="0">
              <a:buNone/>
              <a:defRPr sz="1300"/>
            </a:lvl4pPr>
            <a:lvl5pPr marL="1658722" indent="0">
              <a:buNone/>
              <a:defRPr sz="1300"/>
            </a:lvl5pPr>
            <a:lvl6pPr marL="2073402" indent="0">
              <a:buNone/>
              <a:defRPr sz="1300"/>
            </a:lvl6pPr>
            <a:lvl7pPr marL="2488082" indent="0">
              <a:buNone/>
              <a:defRPr sz="1300"/>
            </a:lvl7pPr>
            <a:lvl8pPr marL="2902763" indent="0">
              <a:buNone/>
              <a:defRPr sz="1300"/>
            </a:lvl8pPr>
            <a:lvl9pPr marL="331744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492636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1760" y="1557917"/>
            <a:ext cx="4176000" cy="4391539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001" y="1557917"/>
            <a:ext cx="4177440" cy="4391539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900089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1" y="275012"/>
            <a:ext cx="8229600" cy="114324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4879"/>
            <a:ext cx="4039200" cy="63929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80" indent="0">
              <a:buNone/>
              <a:defRPr sz="1800" b="1"/>
            </a:lvl2pPr>
            <a:lvl3pPr marL="829361" indent="0">
              <a:buNone/>
              <a:defRPr sz="1600" b="1"/>
            </a:lvl3pPr>
            <a:lvl4pPr marL="1244041" indent="0">
              <a:buNone/>
              <a:defRPr sz="1500" b="1"/>
            </a:lvl4pPr>
            <a:lvl5pPr marL="1658722" indent="0">
              <a:buNone/>
              <a:defRPr sz="1500" b="1"/>
            </a:lvl5pPr>
            <a:lvl6pPr marL="2073402" indent="0">
              <a:buNone/>
              <a:defRPr sz="1500" b="1"/>
            </a:lvl6pPr>
            <a:lvl7pPr marL="2488082" indent="0">
              <a:buNone/>
              <a:defRPr sz="1500" b="1"/>
            </a:lvl7pPr>
            <a:lvl8pPr marL="2902763" indent="0">
              <a:buNone/>
              <a:defRPr sz="1500" b="1"/>
            </a:lvl8pPr>
            <a:lvl9pPr marL="3317443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172"/>
            <a:ext cx="4039200" cy="395238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1" y="1534879"/>
            <a:ext cx="4042080" cy="63929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80" indent="0">
              <a:buNone/>
              <a:defRPr sz="1800" b="1"/>
            </a:lvl2pPr>
            <a:lvl3pPr marL="829361" indent="0">
              <a:buNone/>
              <a:defRPr sz="1600" b="1"/>
            </a:lvl3pPr>
            <a:lvl4pPr marL="1244041" indent="0">
              <a:buNone/>
              <a:defRPr sz="1500" b="1"/>
            </a:lvl4pPr>
            <a:lvl5pPr marL="1658722" indent="0">
              <a:buNone/>
              <a:defRPr sz="1500" b="1"/>
            </a:lvl5pPr>
            <a:lvl6pPr marL="2073402" indent="0">
              <a:buNone/>
              <a:defRPr sz="1500" b="1"/>
            </a:lvl6pPr>
            <a:lvl7pPr marL="2488082" indent="0">
              <a:buNone/>
              <a:defRPr sz="1500" b="1"/>
            </a:lvl7pPr>
            <a:lvl8pPr marL="2902763" indent="0">
              <a:buNone/>
              <a:defRPr sz="1500" b="1"/>
            </a:lvl8pPr>
            <a:lvl9pPr marL="3317443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1" y="2174172"/>
            <a:ext cx="4042080" cy="395238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741436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7369137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2372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572"/>
            <a:ext cx="3008160" cy="116195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1" y="273571"/>
            <a:ext cx="5112000" cy="5852986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5530"/>
            <a:ext cx="3008160" cy="4691027"/>
          </a:xfrm>
        </p:spPr>
        <p:txBody>
          <a:bodyPr/>
          <a:lstStyle>
            <a:lvl1pPr marL="0" indent="0">
              <a:buNone/>
              <a:defRPr sz="1300"/>
            </a:lvl1pPr>
            <a:lvl2pPr marL="414680" indent="0">
              <a:buNone/>
              <a:defRPr sz="1100"/>
            </a:lvl2pPr>
            <a:lvl3pPr marL="829361" indent="0">
              <a:buNone/>
              <a:defRPr sz="900"/>
            </a:lvl3pPr>
            <a:lvl4pPr marL="1244041" indent="0">
              <a:buNone/>
              <a:defRPr sz="800"/>
            </a:lvl4pPr>
            <a:lvl5pPr marL="1658722" indent="0">
              <a:buNone/>
              <a:defRPr sz="800"/>
            </a:lvl5pPr>
            <a:lvl6pPr marL="2073402" indent="0">
              <a:buNone/>
              <a:defRPr sz="800"/>
            </a:lvl6pPr>
            <a:lvl7pPr marL="2488082" indent="0">
              <a:buNone/>
              <a:defRPr sz="800"/>
            </a:lvl7pPr>
            <a:lvl8pPr marL="2902763" indent="0">
              <a:buNone/>
              <a:defRPr sz="800"/>
            </a:lvl8pPr>
            <a:lvl9pPr marL="3317443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46911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1" y="4800456"/>
            <a:ext cx="5486400" cy="56730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1" y="613376"/>
            <a:ext cx="5486400" cy="4113648"/>
          </a:xfrm>
        </p:spPr>
        <p:txBody>
          <a:bodyPr/>
          <a:lstStyle>
            <a:lvl1pPr marL="0" indent="0">
              <a:buNone/>
              <a:defRPr sz="2900"/>
            </a:lvl1pPr>
            <a:lvl2pPr marL="414680" indent="0">
              <a:buNone/>
              <a:defRPr sz="2500"/>
            </a:lvl2pPr>
            <a:lvl3pPr marL="829361" indent="0">
              <a:buNone/>
              <a:defRPr sz="2200"/>
            </a:lvl3pPr>
            <a:lvl4pPr marL="1244041" indent="0">
              <a:buNone/>
              <a:defRPr sz="1800"/>
            </a:lvl4pPr>
            <a:lvl5pPr marL="1658722" indent="0">
              <a:buNone/>
              <a:defRPr sz="1800"/>
            </a:lvl5pPr>
            <a:lvl6pPr marL="2073402" indent="0">
              <a:buNone/>
              <a:defRPr sz="1800"/>
            </a:lvl6pPr>
            <a:lvl7pPr marL="2488082" indent="0">
              <a:buNone/>
              <a:defRPr sz="1800"/>
            </a:lvl7pPr>
            <a:lvl8pPr marL="2902763" indent="0">
              <a:buNone/>
              <a:defRPr sz="1800"/>
            </a:lvl8pPr>
            <a:lvl9pPr marL="3317443" indent="0">
              <a:buNone/>
              <a:defRPr sz="18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1" y="5367757"/>
            <a:ext cx="5486400" cy="804876"/>
          </a:xfrm>
        </p:spPr>
        <p:txBody>
          <a:bodyPr/>
          <a:lstStyle>
            <a:lvl1pPr marL="0" indent="0">
              <a:buNone/>
              <a:defRPr sz="1300"/>
            </a:lvl1pPr>
            <a:lvl2pPr marL="414680" indent="0">
              <a:buNone/>
              <a:defRPr sz="1100"/>
            </a:lvl2pPr>
            <a:lvl3pPr marL="829361" indent="0">
              <a:buNone/>
              <a:defRPr sz="900"/>
            </a:lvl3pPr>
            <a:lvl4pPr marL="1244041" indent="0">
              <a:buNone/>
              <a:defRPr sz="800"/>
            </a:lvl4pPr>
            <a:lvl5pPr marL="1658722" indent="0">
              <a:buNone/>
              <a:defRPr sz="800"/>
            </a:lvl5pPr>
            <a:lvl6pPr marL="2073402" indent="0">
              <a:buNone/>
              <a:defRPr sz="800"/>
            </a:lvl6pPr>
            <a:lvl7pPr marL="2488082" indent="0">
              <a:buNone/>
              <a:defRPr sz="800"/>
            </a:lvl7pPr>
            <a:lvl8pPr marL="2902763" indent="0">
              <a:buNone/>
              <a:defRPr sz="800"/>
            </a:lvl8pPr>
            <a:lvl9pPr marL="3317443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722154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50935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0880" y="275012"/>
            <a:ext cx="2122560" cy="567444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760" y="275012"/>
            <a:ext cx="6230880" cy="567444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6172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914400"/>
            <a:ext cx="72390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219200" y="2057400"/>
            <a:ext cx="72390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774732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9597763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5450695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7450" y="1773238"/>
            <a:ext cx="3640138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9988" y="1773238"/>
            <a:ext cx="3640137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141642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29251506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2694198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987942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4484304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3222787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89461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9" descr="Jan image 1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75" y="-74613"/>
            <a:ext cx="2586038" cy="3898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1" descr="biochar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-84138"/>
            <a:ext cx="5291138" cy="396875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70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125" y="-19050"/>
            <a:ext cx="467677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6"/>
          <p:cNvGrpSpPr>
            <a:grpSpLocks/>
          </p:cNvGrpSpPr>
          <p:nvPr/>
        </p:nvGrpSpPr>
        <p:grpSpPr bwMode="auto">
          <a:xfrm>
            <a:off x="-6350" y="-12700"/>
            <a:ext cx="9150350" cy="6883400"/>
            <a:chOff x="-4" y="-8"/>
            <a:chExt cx="5764" cy="4336"/>
          </a:xfrm>
        </p:grpSpPr>
        <p:grpSp>
          <p:nvGrpSpPr>
            <p:cNvPr id="8" name="Group 33"/>
            <p:cNvGrpSpPr>
              <a:grpSpLocks/>
            </p:cNvGrpSpPr>
            <p:nvPr userDrawn="1"/>
          </p:nvGrpSpPr>
          <p:grpSpPr bwMode="auto">
            <a:xfrm>
              <a:off x="-4" y="0"/>
              <a:ext cx="855" cy="2387"/>
              <a:chOff x="0" y="0"/>
              <a:chExt cx="855" cy="2387"/>
            </a:xfrm>
          </p:grpSpPr>
          <p:sp>
            <p:nvSpPr>
              <p:cNvPr id="21" name="AutoShape 34"/>
              <p:cNvSpPr>
                <a:spLocks noChangeArrowheads="1"/>
              </p:cNvSpPr>
              <p:nvPr userDrawn="1"/>
            </p:nvSpPr>
            <p:spPr bwMode="auto">
              <a:xfrm>
                <a:off x="16" y="0"/>
                <a:ext cx="839" cy="2387"/>
              </a:xfrm>
              <a:prstGeom prst="parallelogram">
                <a:avLst>
                  <a:gd name="adj" fmla="val 25028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2" name="Rectangle 35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385" cy="238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9" name="Line 46"/>
            <p:cNvSpPr>
              <a:spLocks noChangeShapeType="1"/>
            </p:cNvSpPr>
            <p:nvPr userDrawn="1"/>
          </p:nvSpPr>
          <p:spPr bwMode="auto">
            <a:xfrm>
              <a:off x="540" y="3409"/>
              <a:ext cx="522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10" name="Picture 52" descr="20070618_csiro7024"/>
            <p:cNvPicPr>
              <a:picLocks noChangeAspect="1" noChangeArrowheads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8" y="3674"/>
              <a:ext cx="420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56" descr="title_slide_nolineslrg"/>
            <p:cNvPicPr>
              <a:picLocks noChangeAspect="1" noChangeArrowheads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" y="2386"/>
              <a:ext cx="5763" cy="1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Line 59"/>
            <p:cNvSpPr>
              <a:spLocks noChangeShapeType="1"/>
            </p:cNvSpPr>
            <p:nvPr userDrawn="1"/>
          </p:nvSpPr>
          <p:spPr bwMode="auto">
            <a:xfrm>
              <a:off x="0" y="3237"/>
              <a:ext cx="564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3" name="Group 37"/>
            <p:cNvGrpSpPr>
              <a:grpSpLocks/>
            </p:cNvGrpSpPr>
            <p:nvPr userDrawn="1"/>
          </p:nvGrpSpPr>
          <p:grpSpPr bwMode="auto">
            <a:xfrm>
              <a:off x="409" y="-8"/>
              <a:ext cx="259" cy="4336"/>
              <a:chOff x="409" y="-1"/>
              <a:chExt cx="259" cy="4331"/>
            </a:xfrm>
          </p:grpSpPr>
          <p:sp>
            <p:nvSpPr>
              <p:cNvPr id="14" name="Line 38"/>
              <p:cNvSpPr>
                <a:spLocks noChangeShapeType="1"/>
              </p:cNvSpPr>
              <p:nvPr userDrawn="1"/>
            </p:nvSpPr>
            <p:spPr bwMode="auto">
              <a:xfrm rot="286749" flipH="1">
                <a:off x="651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" name="Line 39"/>
              <p:cNvSpPr>
                <a:spLocks noChangeShapeType="1"/>
              </p:cNvSpPr>
              <p:nvPr userDrawn="1"/>
            </p:nvSpPr>
            <p:spPr bwMode="auto">
              <a:xfrm rot="286749" flipH="1">
                <a:off x="569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6" name="Line 40"/>
              <p:cNvSpPr>
                <a:spLocks noChangeShapeType="1"/>
              </p:cNvSpPr>
              <p:nvPr userDrawn="1"/>
            </p:nvSpPr>
            <p:spPr bwMode="auto">
              <a:xfrm rot="286749" flipH="1">
                <a:off x="609" y="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7" name="Line 41"/>
              <p:cNvSpPr>
                <a:spLocks noChangeShapeType="1"/>
              </p:cNvSpPr>
              <p:nvPr userDrawn="1"/>
            </p:nvSpPr>
            <p:spPr bwMode="auto">
              <a:xfrm rot="286749" flipH="1">
                <a:off x="529" y="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8" name="Line 42"/>
              <p:cNvSpPr>
                <a:spLocks noChangeShapeType="1"/>
              </p:cNvSpPr>
              <p:nvPr userDrawn="1"/>
            </p:nvSpPr>
            <p:spPr bwMode="auto">
              <a:xfrm rot="286749" flipH="1">
                <a:off x="447" y="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9" name="Line 43"/>
              <p:cNvSpPr>
                <a:spLocks noChangeShapeType="1"/>
              </p:cNvSpPr>
              <p:nvPr userDrawn="1"/>
            </p:nvSpPr>
            <p:spPr bwMode="auto">
              <a:xfrm rot="286749" flipH="1">
                <a:off x="487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0" name="Line 44"/>
              <p:cNvSpPr>
                <a:spLocks noChangeShapeType="1"/>
              </p:cNvSpPr>
              <p:nvPr userDrawn="1"/>
            </p:nvSpPr>
            <p:spPr bwMode="auto">
              <a:xfrm rot="286749" flipH="1">
                <a:off x="409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913" y="4076700"/>
            <a:ext cx="7343775" cy="1008063"/>
          </a:xfrm>
        </p:spPr>
        <p:txBody>
          <a:bodyPr tIns="0"/>
          <a:lstStyle>
            <a:lvl1pPr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5661025"/>
            <a:ext cx="3952875" cy="1008063"/>
          </a:xfrm>
        </p:spPr>
        <p:txBody>
          <a:bodyPr anchor="b"/>
          <a:lstStyle>
            <a:lvl1pPr marL="0" indent="0">
              <a:buFontTx/>
              <a:buNone/>
              <a:defRPr sz="1600" b="1">
                <a:solidFill>
                  <a:srgbClr val="0099CC"/>
                </a:solidFill>
              </a:defRPr>
            </a:lvl1pPr>
          </a:lstStyle>
          <a:p>
            <a:r>
              <a:rPr lang="en-AU"/>
              <a:t>Click to edit Master subtitle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7800" y="404813"/>
            <a:ext cx="2092325" cy="5788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404813"/>
            <a:ext cx="6124575" cy="5788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839189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50825" y="404813"/>
            <a:ext cx="8369300" cy="5788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6481322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404813"/>
            <a:ext cx="7058025" cy="9604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87450" y="1773238"/>
            <a:ext cx="7432675" cy="4419600"/>
          </a:xfrm>
        </p:spPr>
        <p:txBody>
          <a:bodyPr/>
          <a:lstStyle/>
          <a:p>
            <a:pPr lvl="0"/>
            <a:endParaRPr lang="en-AU" noProof="0" smtClean="0"/>
          </a:p>
        </p:txBody>
      </p:sp>
    </p:spTree>
    <p:extLst>
      <p:ext uri="{BB962C8B-B14F-4D97-AF65-F5344CB8AC3E}">
        <p14:creationId xmlns:p14="http://schemas.microsoft.com/office/powerpoint/2010/main" val="3615828125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404813"/>
            <a:ext cx="7058025" cy="9604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7450" y="1773238"/>
            <a:ext cx="3640138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9988" y="1773238"/>
            <a:ext cx="3640137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0113939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7" name="Picture 17" descr="powerpoint-background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458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8" name="Rectangle 8"/>
          <p:cNvSpPr>
            <a:spLocks noGrp="1" noChangeArrowheads="1"/>
          </p:cNvSpPr>
          <p:nvPr>
            <p:ph type="ctrTitle"/>
          </p:nvPr>
        </p:nvSpPr>
        <p:spPr>
          <a:xfrm>
            <a:off x="395288" y="2565400"/>
            <a:ext cx="8281987" cy="1470025"/>
          </a:xfrm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000"/>
                  </a:schemeClr>
                </a:solidFill>
              </a14:hiddenFill>
            </a:ext>
          </a:extLst>
        </p:spPr>
        <p:txBody>
          <a:bodyPr lIns="91440" tIns="45720" rIns="91440" bIns="45720" anchor="ctr"/>
          <a:lstStyle>
            <a:lvl1pPr algn="ctr">
              <a:defRPr sz="4400"/>
            </a:lvl1pPr>
          </a:lstStyle>
          <a:p>
            <a:pPr lvl="0"/>
            <a:r>
              <a:rPr lang="en-AU" noProof="0" smtClean="0"/>
              <a:t>Click to edit Master title style</a:t>
            </a:r>
          </a:p>
        </p:txBody>
      </p:sp>
      <p:sp>
        <p:nvSpPr>
          <p:cNvPr id="15369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396875" y="4221163"/>
            <a:ext cx="8281988" cy="1365250"/>
          </a:xfrm>
          <a:extLst>
            <a:ext uri="{909E8E84-426E-40DD-AFC4-6F175D3DCCD1}">
              <a14:hiddenFill xmlns:a14="http://schemas.microsoft.com/office/drawing/2010/main">
                <a:solidFill>
                  <a:srgbClr val="003E7E">
                    <a:alpha val="20000"/>
                  </a:srgbClr>
                </a:solidFill>
              </a14:hiddenFill>
            </a:ext>
          </a:extLst>
        </p:spPr>
        <p:txBody>
          <a:bodyPr lIns="91440" tIns="45720" rIns="91440" bIns="45720"/>
          <a:lstStyle>
            <a:lvl1pPr marL="0" indent="0" algn="ctr">
              <a:buFont typeface="Wingdings" pitchFamily="2" charset="2"/>
              <a:buNone/>
              <a:defRPr sz="3000">
                <a:solidFill>
                  <a:srgbClr val="E31937"/>
                </a:solidFill>
              </a:defRPr>
            </a:lvl1pPr>
          </a:lstStyle>
          <a:p>
            <a:pPr lvl="0"/>
            <a:r>
              <a:rPr lang="en-AU" noProof="0" smtClean="0"/>
              <a:t>Click to edit Master subtitle style</a:t>
            </a:r>
          </a:p>
        </p:txBody>
      </p:sp>
      <p:pic>
        <p:nvPicPr>
          <p:cNvPr id="15384" name="Picture 24" descr="DPI-LOGO-2COL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775" y="233363"/>
            <a:ext cx="2422525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50645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350549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833244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1638" y="1557338"/>
            <a:ext cx="4168775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2813" y="1557338"/>
            <a:ext cx="4170362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117441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466134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0939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AU"/>
              <a:t>CSIRO Land and Water: Biochar</a:t>
            </a:r>
            <a:endParaRPr lang="en-A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40264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331306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852574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665327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0688" y="274638"/>
            <a:ext cx="2122487" cy="56753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638" y="274638"/>
            <a:ext cx="6216650" cy="56753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8953736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01638" y="274638"/>
            <a:ext cx="8491537" cy="5675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5241489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638" y="274638"/>
            <a:ext cx="8491537" cy="13541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01638" y="1557338"/>
            <a:ext cx="8491537" cy="4392612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847707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01638" y="274638"/>
            <a:ext cx="8491537" cy="13541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1638" y="1557338"/>
            <a:ext cx="4168775" cy="2119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2813" y="1557338"/>
            <a:ext cx="4170362" cy="2119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01638" y="3829050"/>
            <a:ext cx="4168775" cy="2120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2813" y="3829050"/>
            <a:ext cx="4170362" cy="2120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74752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638" y="274638"/>
            <a:ext cx="8491537" cy="13541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1638" y="1557338"/>
            <a:ext cx="4168775" cy="43926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2813" y="1557338"/>
            <a:ext cx="4170362" cy="2119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22813" y="3829050"/>
            <a:ext cx="4170362" cy="2120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023660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1"/>
            <a:ext cx="9144000" cy="567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467864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AU"/>
              <a:t>CSIRO Land and Water: Biochar</a:t>
            </a:r>
            <a:endParaRPr lang="en-A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buFont typeface="Wingdings" pitchFamily="2" charset="2"/>
              <a:buChar char="Ø"/>
              <a:defRPr sz="2000">
                <a:latin typeface="+mj-lt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88583947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778400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2057402"/>
            <a:ext cx="3543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2057402"/>
            <a:ext cx="3543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15039743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9853519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2424677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6851683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3692143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0714795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116809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914402"/>
            <a:ext cx="180975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914402"/>
            <a:ext cx="527685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532273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3" y="1385888"/>
            <a:ext cx="3595687" cy="4922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1400" y="1385888"/>
            <a:ext cx="3595688" cy="4922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AU"/>
              <a:t>CSIRO Land and Water: Biochar</a:t>
            </a:r>
            <a:endParaRPr lang="en-A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219200" y="914402"/>
            <a:ext cx="7239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0669172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914400"/>
            <a:ext cx="72390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219200" y="2057402"/>
            <a:ext cx="72390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</p:spTree>
    <p:extLst>
      <p:ext uri="{BB962C8B-B14F-4D97-AF65-F5344CB8AC3E}">
        <p14:creationId xmlns:p14="http://schemas.microsoft.com/office/powerpoint/2010/main" val="1221165223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C31D8-2D57-453E-A2C4-883731AB5544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13/02/2014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D8E07-3B5B-430A-B203-3BB804676AA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69268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C31D8-2D57-453E-A2C4-883731AB5544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13/02/2014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D8E07-3B5B-430A-B203-3BB804676AA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1576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C31D8-2D57-453E-A2C4-883731AB5544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13/02/2014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D8E07-3B5B-430A-B203-3BB804676AA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96810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C31D8-2D57-453E-A2C4-883731AB5544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13/02/2014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D8E07-3B5B-430A-B203-3BB804676AA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52232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C31D8-2D57-453E-A2C4-883731AB5544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13/02/2014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D8E07-3B5B-430A-B203-3BB804676AA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13082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C31D8-2D57-453E-A2C4-883731AB5544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13/02/2014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D8E07-3B5B-430A-B203-3BB804676AA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00293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C31D8-2D57-453E-A2C4-883731AB5544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13/02/2014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D8E07-3B5B-430A-B203-3BB804676AA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75320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C31D8-2D57-453E-A2C4-883731AB5544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13/02/2014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D8E07-3B5B-430A-B203-3BB804676AA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33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AU"/>
              <a:t>CSIRO Land and Water: Biochar</a:t>
            </a:r>
            <a:endParaRPr lang="en-A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C31D8-2D57-453E-A2C4-883731AB5544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13/02/2014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D8E07-3B5B-430A-B203-3BB804676AA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7944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C31D8-2D57-453E-A2C4-883731AB5544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13/02/2014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D8E07-3B5B-430A-B203-3BB804676AA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26745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C31D8-2D57-453E-A2C4-883731AB5544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13/02/2014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D8E07-3B5B-430A-B203-3BB804676AA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59421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50825" y="404813"/>
            <a:ext cx="8369300" cy="5788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9648099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404813"/>
            <a:ext cx="7058025" cy="9604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87450" y="1773238"/>
            <a:ext cx="7432675" cy="4419600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0063332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0" indent="0" algn="ctr">
              <a:buNone/>
              <a:defRPr/>
            </a:lvl3pPr>
            <a:lvl4pPr marL="1371316" indent="0" algn="ctr">
              <a:buNone/>
              <a:defRPr/>
            </a:lvl4pPr>
            <a:lvl5pPr marL="1828421" indent="0" algn="ctr">
              <a:buNone/>
              <a:defRPr/>
            </a:lvl5pPr>
            <a:lvl6pPr marL="2285526" indent="0" algn="ctr">
              <a:buNone/>
              <a:defRPr/>
            </a:lvl6pPr>
            <a:lvl7pPr marL="2742630" indent="0" algn="ctr">
              <a:buNone/>
              <a:defRPr/>
            </a:lvl7pPr>
            <a:lvl8pPr marL="3199736" indent="0" algn="ctr">
              <a:buNone/>
              <a:defRPr/>
            </a:lvl8pPr>
            <a:lvl9pPr marL="365684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6D60B-8E59-41CF-9A27-2538946A20D8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65466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C8899-CCF5-4470-90A0-567637A20954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2545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03E8FD-01C7-4AEC-B3F9-814B1C6BD7A8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51600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DC64C1-0AE0-4485-B5E5-727CD6434D1B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73682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AD4AD7-83C0-441C-BBF6-33794CFC0DD3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9321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AU"/>
              <a:t>CSIRO Land and Water: Biochar</a:t>
            </a:r>
            <a:endParaRPr lang="en-A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9A408-B813-4A98-9854-95318F8CB398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48343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64839-7C72-4671-BAF6-532E693748E0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8823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F5112-3BB8-4A03-93DC-3FF23E9DFF95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49062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20934C-7542-46D6-B0F8-41F311F155BB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4750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0BA44-07DB-4441-B854-48A303A9EDC3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66799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6176F-AEDB-455D-B414-D794E00D8196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29024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404813"/>
            <a:ext cx="7058025" cy="9604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87450" y="1773238"/>
            <a:ext cx="7432675" cy="4419600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772324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buFont typeface="Wingdings" pitchFamily="2" charset="2"/>
              <a:buChar char="Ø"/>
              <a:defRPr sz="2000">
                <a:latin typeface="+mj-lt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AU"/>
              <a:t>CSIRO Land and Water: Biochar</a:t>
            </a:r>
            <a:endParaRPr lang="en-A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AU"/>
              <a:t>CSIRO Land and Water: Biochar</a:t>
            </a:r>
            <a:endParaRPr lang="en-A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AU"/>
              <a:t>CSIRO Land and Water: Biochar</a:t>
            </a:r>
            <a:endParaRPr lang="en-A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AU"/>
              <a:t>CSIRO Land and Water: Biochar</a:t>
            </a:r>
            <a:endParaRPr lang="en-A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938" y="80963"/>
            <a:ext cx="1835150" cy="6227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3313" y="80963"/>
            <a:ext cx="5356225" cy="62277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AU"/>
              <a:t>CSIRO Land and Water: Biochar</a:t>
            </a:r>
            <a:endParaRPr lang="en-A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567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buFont typeface="Wingdings" pitchFamily="2" charset="2"/>
              <a:buChar char="Ø"/>
              <a:defRPr sz="2000">
                <a:latin typeface="+mj-lt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2057400"/>
            <a:ext cx="3543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2057400"/>
            <a:ext cx="3543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914400"/>
            <a:ext cx="180975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914400"/>
            <a:ext cx="527685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219200" y="914400"/>
            <a:ext cx="7239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914400"/>
            <a:ext cx="72390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219200" y="2057400"/>
            <a:ext cx="72390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567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buFont typeface="Wingdings" pitchFamily="2" charset="2"/>
              <a:buChar char="Ø"/>
              <a:defRPr sz="2000">
                <a:latin typeface="+mj-lt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2057400"/>
            <a:ext cx="3543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2057400"/>
            <a:ext cx="3543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2057400"/>
            <a:ext cx="3543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2057400"/>
            <a:ext cx="3543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914400"/>
            <a:ext cx="180975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914400"/>
            <a:ext cx="527685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219200" y="914400"/>
            <a:ext cx="7239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914400"/>
            <a:ext cx="72390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219200" y="2057400"/>
            <a:ext cx="72390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567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90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79908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2057400"/>
            <a:ext cx="3543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2057400"/>
            <a:ext cx="3543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914400"/>
            <a:ext cx="180975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914400"/>
            <a:ext cx="527685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914400"/>
            <a:ext cx="72390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219200" y="2057400"/>
            <a:ext cx="7239000" cy="4114800"/>
          </a:xfrm>
        </p:spPr>
        <p:txBody>
          <a:bodyPr/>
          <a:lstStyle/>
          <a:p>
            <a:pPr lvl="0"/>
            <a:endParaRPr lang="en-AU" noProof="0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219200" y="914400"/>
            <a:ext cx="7239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567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buFont typeface="Wingdings" pitchFamily="2" charset="2"/>
              <a:buChar char="Ø"/>
              <a:defRPr sz="2000">
                <a:latin typeface="+mj-lt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2057400"/>
            <a:ext cx="3543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2057400"/>
            <a:ext cx="3543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914400"/>
            <a:ext cx="180975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914400"/>
            <a:ext cx="527685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219200" y="914400"/>
            <a:ext cx="7239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914400"/>
            <a:ext cx="72390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219200" y="2057400"/>
            <a:ext cx="72390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9" descr="Jan image 1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75" y="-74613"/>
            <a:ext cx="2586038" cy="3898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1" descr="biochar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-84138"/>
            <a:ext cx="5291138" cy="396875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70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125" y="-19050"/>
            <a:ext cx="467677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6"/>
          <p:cNvGrpSpPr>
            <a:grpSpLocks/>
          </p:cNvGrpSpPr>
          <p:nvPr/>
        </p:nvGrpSpPr>
        <p:grpSpPr bwMode="auto">
          <a:xfrm>
            <a:off x="-6350" y="-12700"/>
            <a:ext cx="9150350" cy="6883400"/>
            <a:chOff x="-4" y="-8"/>
            <a:chExt cx="5764" cy="4336"/>
          </a:xfrm>
        </p:grpSpPr>
        <p:grpSp>
          <p:nvGrpSpPr>
            <p:cNvPr id="3" name="Group 33"/>
            <p:cNvGrpSpPr>
              <a:grpSpLocks/>
            </p:cNvGrpSpPr>
            <p:nvPr userDrawn="1"/>
          </p:nvGrpSpPr>
          <p:grpSpPr bwMode="auto">
            <a:xfrm>
              <a:off x="-4" y="0"/>
              <a:ext cx="855" cy="2387"/>
              <a:chOff x="0" y="0"/>
              <a:chExt cx="855" cy="2387"/>
            </a:xfrm>
          </p:grpSpPr>
          <p:sp>
            <p:nvSpPr>
              <p:cNvPr id="21" name="AutoShape 34"/>
              <p:cNvSpPr>
                <a:spLocks noChangeArrowheads="1"/>
              </p:cNvSpPr>
              <p:nvPr userDrawn="1"/>
            </p:nvSpPr>
            <p:spPr bwMode="auto">
              <a:xfrm>
                <a:off x="16" y="0"/>
                <a:ext cx="839" cy="2387"/>
              </a:xfrm>
              <a:prstGeom prst="parallelogram">
                <a:avLst>
                  <a:gd name="adj" fmla="val 25028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2" name="Rectangle 35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385" cy="238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9" name="Line 46"/>
            <p:cNvSpPr>
              <a:spLocks noChangeShapeType="1"/>
            </p:cNvSpPr>
            <p:nvPr userDrawn="1"/>
          </p:nvSpPr>
          <p:spPr bwMode="auto">
            <a:xfrm>
              <a:off x="540" y="3409"/>
              <a:ext cx="522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10" name="Picture 52" descr="20070618_csiro7024"/>
            <p:cNvPicPr>
              <a:picLocks noChangeAspect="1" noChangeArrowheads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8" y="3674"/>
              <a:ext cx="420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56" descr="title_slide_nolineslrg"/>
            <p:cNvPicPr>
              <a:picLocks noChangeAspect="1" noChangeArrowheads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" y="2386"/>
              <a:ext cx="5763" cy="1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Line 59"/>
            <p:cNvSpPr>
              <a:spLocks noChangeShapeType="1"/>
            </p:cNvSpPr>
            <p:nvPr userDrawn="1"/>
          </p:nvSpPr>
          <p:spPr bwMode="auto">
            <a:xfrm>
              <a:off x="0" y="3237"/>
              <a:ext cx="564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7" name="Group 37"/>
            <p:cNvGrpSpPr>
              <a:grpSpLocks/>
            </p:cNvGrpSpPr>
            <p:nvPr userDrawn="1"/>
          </p:nvGrpSpPr>
          <p:grpSpPr bwMode="auto">
            <a:xfrm>
              <a:off x="409" y="-8"/>
              <a:ext cx="259" cy="4336"/>
              <a:chOff x="409" y="-1"/>
              <a:chExt cx="259" cy="4331"/>
            </a:xfrm>
          </p:grpSpPr>
          <p:sp>
            <p:nvSpPr>
              <p:cNvPr id="14" name="Line 38"/>
              <p:cNvSpPr>
                <a:spLocks noChangeShapeType="1"/>
              </p:cNvSpPr>
              <p:nvPr userDrawn="1"/>
            </p:nvSpPr>
            <p:spPr bwMode="auto">
              <a:xfrm rot="286749" flipH="1">
                <a:off x="651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" name="Line 39"/>
              <p:cNvSpPr>
                <a:spLocks noChangeShapeType="1"/>
              </p:cNvSpPr>
              <p:nvPr userDrawn="1"/>
            </p:nvSpPr>
            <p:spPr bwMode="auto">
              <a:xfrm rot="286749" flipH="1">
                <a:off x="569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6" name="Line 40"/>
              <p:cNvSpPr>
                <a:spLocks noChangeShapeType="1"/>
              </p:cNvSpPr>
              <p:nvPr userDrawn="1"/>
            </p:nvSpPr>
            <p:spPr bwMode="auto">
              <a:xfrm rot="286749" flipH="1">
                <a:off x="609" y="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7" name="Line 41"/>
              <p:cNvSpPr>
                <a:spLocks noChangeShapeType="1"/>
              </p:cNvSpPr>
              <p:nvPr userDrawn="1"/>
            </p:nvSpPr>
            <p:spPr bwMode="auto">
              <a:xfrm rot="286749" flipH="1">
                <a:off x="529" y="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8" name="Line 42"/>
              <p:cNvSpPr>
                <a:spLocks noChangeShapeType="1"/>
              </p:cNvSpPr>
              <p:nvPr userDrawn="1"/>
            </p:nvSpPr>
            <p:spPr bwMode="auto">
              <a:xfrm rot="286749" flipH="1">
                <a:off x="447" y="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9" name="Line 43"/>
              <p:cNvSpPr>
                <a:spLocks noChangeShapeType="1"/>
              </p:cNvSpPr>
              <p:nvPr userDrawn="1"/>
            </p:nvSpPr>
            <p:spPr bwMode="auto">
              <a:xfrm rot="286749" flipH="1">
                <a:off x="487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0" name="Line 44"/>
              <p:cNvSpPr>
                <a:spLocks noChangeShapeType="1"/>
              </p:cNvSpPr>
              <p:nvPr userDrawn="1"/>
            </p:nvSpPr>
            <p:spPr bwMode="auto">
              <a:xfrm rot="286749" flipH="1">
                <a:off x="409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913" y="4076700"/>
            <a:ext cx="7343775" cy="1008063"/>
          </a:xfrm>
        </p:spPr>
        <p:txBody>
          <a:bodyPr tIns="0"/>
          <a:lstStyle>
            <a:lvl1pPr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5661025"/>
            <a:ext cx="3952875" cy="1008063"/>
          </a:xfrm>
        </p:spPr>
        <p:txBody>
          <a:bodyPr anchor="b"/>
          <a:lstStyle>
            <a:lvl1pPr marL="0" indent="0">
              <a:buFontTx/>
              <a:buNone/>
              <a:defRPr sz="1600" b="1">
                <a:solidFill>
                  <a:srgbClr val="0099CC"/>
                </a:solidFill>
              </a:defRPr>
            </a:lvl1pPr>
          </a:lstStyle>
          <a:p>
            <a:r>
              <a:rPr lang="en-AU"/>
              <a:t>Click to edit Master subtitle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AU"/>
              <a:t>CSIRO Land and Water: Biochar</a:t>
            </a:r>
            <a:endParaRPr lang="en-A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AU"/>
              <a:t>CSIRO Land and Water: Biochar</a:t>
            </a:r>
            <a:endParaRPr lang="en-A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3" y="1385888"/>
            <a:ext cx="3595687" cy="4922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1400" y="1385888"/>
            <a:ext cx="3595688" cy="4922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AU"/>
              <a:t>CSIRO Land and Water: Biochar</a:t>
            </a:r>
            <a:endParaRPr lang="en-A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AU"/>
              <a:t>CSIRO Land and Water: Biochar</a:t>
            </a:r>
            <a:endParaRPr lang="en-A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AU"/>
              <a:t>CSIRO Land and Water: Biochar</a:t>
            </a:r>
            <a:endParaRPr lang="en-A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AU"/>
              <a:t>CSIRO Land and Water: Biochar</a:t>
            </a:r>
            <a:endParaRPr lang="en-A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AU"/>
              <a:t>CSIRO Land and Water: Biochar</a:t>
            </a:r>
            <a:endParaRPr lang="en-A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AU"/>
              <a:t>CSIRO Land and Water: Biochar</a:t>
            </a:r>
            <a:endParaRPr lang="en-A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AU"/>
              <a:t>CSIRO Land and Water: Biochar</a:t>
            </a:r>
            <a:endParaRPr lang="en-A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938" y="80963"/>
            <a:ext cx="1835150" cy="6227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3313" y="80963"/>
            <a:ext cx="5356225" cy="62277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AU"/>
              <a:t>CSIRO Land and Water: Biochar</a:t>
            </a:r>
            <a:endParaRPr lang="en-A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 descr="5 Wheat char 500d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00" y="295275"/>
            <a:ext cx="5095875" cy="38100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" name="Picture 55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87338"/>
            <a:ext cx="2846388" cy="410368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" name="Picture 10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295275"/>
            <a:ext cx="4271963" cy="3495675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</p:spPr>
      </p:pic>
      <p:grpSp>
        <p:nvGrpSpPr>
          <p:cNvPr id="5" name="Group 28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6" name="Rectangle 18"/>
            <p:cNvSpPr>
              <a:spLocks noChangeArrowheads="1"/>
            </p:cNvSpPr>
            <p:nvPr userDrawn="1"/>
          </p:nvSpPr>
          <p:spPr bwMode="auto">
            <a:xfrm>
              <a:off x="474" y="2397"/>
              <a:ext cx="5286" cy="861"/>
            </a:xfrm>
            <a:prstGeom prst="rect">
              <a:avLst/>
            </a:prstGeom>
            <a:solidFill>
              <a:srgbClr val="E2E3E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" name="Rectangle 27"/>
            <p:cNvSpPr>
              <a:spLocks noChangeArrowheads="1"/>
            </p:cNvSpPr>
            <p:nvPr userDrawn="1"/>
          </p:nvSpPr>
          <p:spPr bwMode="auto">
            <a:xfrm>
              <a:off x="472" y="3258"/>
              <a:ext cx="5288" cy="15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8" name="Picture 23" descr="flagships_ppt_title"/>
            <p:cNvPicPr>
              <a:picLocks noChangeAspect="1" noChangeArrowheads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7" t="2022" b="943"/>
            <a:stretch>
              <a:fillRect/>
            </a:stretch>
          </p:blipFill>
          <p:spPr bwMode="auto">
            <a:xfrm>
              <a:off x="0" y="0"/>
              <a:ext cx="888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48" descr="SA_logo_RGB_large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663" y="5486400"/>
            <a:ext cx="33178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2200" y="1384300"/>
            <a:ext cx="3605213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9813" y="1384300"/>
            <a:ext cx="36068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3850" y="82550"/>
            <a:ext cx="1858963" cy="6159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2200" y="82550"/>
            <a:ext cx="5429250" cy="6159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313" y="82550"/>
            <a:ext cx="7429500" cy="935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092200" y="1384300"/>
            <a:ext cx="7364413" cy="4857750"/>
          </a:xfrm>
        </p:spPr>
        <p:txBody>
          <a:bodyPr/>
          <a:lstStyle/>
          <a:p>
            <a:pPr lvl="0"/>
            <a:endParaRPr lang="en-AU" noProof="0" smtClean="0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image" Target="../media/image27.png"/><Relationship Id="rId2" Type="http://schemas.openxmlformats.org/officeDocument/2006/relationships/slideLayout" Target="../slideLayouts/slideLayout131.xml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39.xml"/><Relationship Id="rId19" Type="http://schemas.openxmlformats.org/officeDocument/2006/relationships/image" Target="../media/image29.png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image" Target="../media/image24.png"/><Relationship Id="rId2" Type="http://schemas.openxmlformats.org/officeDocument/2006/relationships/slideLayout" Target="../slideLayouts/slideLayout145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160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65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image" Target="../media/image7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6" Type="http://schemas.openxmlformats.org/officeDocument/2006/relationships/image" Target="../media/image14.wmf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heep2_graham_johnson"/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-457200"/>
            <a:ext cx="22098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ripe wheat2 John Gasparotto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533400"/>
            <a:ext cx="2743200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sunflowers_col_begg"/>
          <p:cNvPicPr>
            <a:picLocks noChangeAspect="1" noChangeArrowheads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-609600"/>
            <a:ext cx="2667000" cy="175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Barbers2"/>
          <p:cNvPicPr>
            <a:picLocks noChangeAspect="1" noChangeArrowheads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7588"/>
            <a:ext cx="2439988" cy="205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4" name="Rectangle 6"/>
          <p:cNvSpPr>
            <a:spLocks noChangeArrowheads="1"/>
          </p:cNvSpPr>
          <p:nvPr userDrawn="1"/>
        </p:nvSpPr>
        <p:spPr bwMode="auto">
          <a:xfrm>
            <a:off x="0" y="762000"/>
            <a:ext cx="9144000" cy="990600"/>
          </a:xfrm>
          <a:prstGeom prst="rect">
            <a:avLst/>
          </a:prstGeom>
          <a:solidFill>
            <a:srgbClr val="1B872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AU">
              <a:latin typeface="Arial" charset="0"/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914400"/>
            <a:ext cx="7239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057400"/>
            <a:ext cx="7239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  <p:sldLayoutId id="2147484104" r:id="rId12"/>
    <p:sldLayoutId id="2147484105" r:id="rId13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9pPr>
    </p:titleStyle>
    <p:bodyStyle>
      <a:lvl1pPr marL="288925" indent="-288925" algn="l" rtl="0" eaLnBrk="0" fontAlgn="base" hangingPunct="0">
        <a:spcBef>
          <a:spcPct val="50000"/>
        </a:spcBef>
        <a:spcAft>
          <a:spcPct val="0"/>
        </a:spcAft>
        <a:buClr>
          <a:srgbClr val="408000"/>
        </a:buClr>
        <a:buSzPct val="85000"/>
        <a:buFont typeface="Wingdings" pitchFamily="2" charset="2"/>
        <a:buChar char="n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65175" indent="-285750" algn="l" rtl="0" eaLnBrk="0" fontAlgn="base" hangingPunct="0">
        <a:spcBef>
          <a:spcPct val="20000"/>
        </a:spcBef>
        <a:spcAft>
          <a:spcPct val="0"/>
        </a:spcAft>
        <a:buClr>
          <a:srgbClr val="408000"/>
        </a:buClr>
        <a:buSzPct val="8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2pPr>
      <a:lvl3pPr marL="1277938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Times"/>
        </a:defRPr>
      </a:lvl3pPr>
      <a:lvl4pPr marL="169703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/>
        </a:defRPr>
      </a:lvl4pPr>
      <a:lvl5pPr marL="2116138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5pPr>
      <a:lvl6pPr marL="2573338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6pPr>
      <a:lvl7pPr marL="3030538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7pPr>
      <a:lvl8pPr marL="3487738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8pPr>
      <a:lvl9pPr marL="3944938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AU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AU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D6723D2-57A4-4AB0-A746-9A6F84EA2573}" type="slidenum">
              <a:rPr lang="en-AU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AU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363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1" r:id="rId1"/>
    <p:sldLayoutId id="2147484412" r:id="rId2"/>
    <p:sldLayoutId id="2147484413" r:id="rId3"/>
    <p:sldLayoutId id="2147484414" r:id="rId4"/>
    <p:sldLayoutId id="2147484415" r:id="rId5"/>
    <p:sldLayoutId id="2147484416" r:id="rId6"/>
    <p:sldLayoutId id="2147484417" r:id="rId7"/>
    <p:sldLayoutId id="2147484418" r:id="rId8"/>
    <p:sldLayoutId id="2147484419" r:id="rId9"/>
    <p:sldLayoutId id="2147484420" r:id="rId10"/>
    <p:sldLayoutId id="2147484421" r:id="rId11"/>
    <p:sldLayoutId id="2147484422" r:id="rId12"/>
    <p:sldLayoutId id="214748442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1" name="Rectangle 25"/>
          <p:cNvSpPr>
            <a:spLocks noChangeArrowheads="1"/>
          </p:cNvSpPr>
          <p:nvPr userDrawn="1"/>
        </p:nvSpPr>
        <p:spPr bwMode="auto">
          <a:xfrm>
            <a:off x="0" y="6070403"/>
            <a:ext cx="9144000" cy="787598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2936" tIns="41468" rIns="82936" bIns="41468" anchor="ctr"/>
          <a:lstStyle/>
          <a:p>
            <a:pPr>
              <a:defRPr/>
            </a:pPr>
            <a:endParaRPr lang="en-AU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27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401761" y="275011"/>
            <a:ext cx="8491680" cy="135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995" tIns="35995" rIns="35995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styleaaa</a:t>
            </a:r>
          </a:p>
        </p:txBody>
      </p:sp>
      <p:sp>
        <p:nvSpPr>
          <p:cNvPr id="1028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1761" y="1557917"/>
            <a:ext cx="8491680" cy="4391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995" tIns="35995" rIns="35995" bIns="359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pic>
        <p:nvPicPr>
          <p:cNvPr id="1029" name="Picture 29" descr="DPI-LOGO-2COL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680" y="6204309"/>
            <a:ext cx="1414080" cy="50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5208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25" r:id="rId1"/>
    <p:sldLayoutId id="2147484426" r:id="rId2"/>
    <p:sldLayoutId id="2147484427" r:id="rId3"/>
    <p:sldLayoutId id="2147484428" r:id="rId4"/>
    <p:sldLayoutId id="2147484429" r:id="rId5"/>
    <p:sldLayoutId id="2147484430" r:id="rId6"/>
    <p:sldLayoutId id="2147484431" r:id="rId7"/>
    <p:sldLayoutId id="2147484432" r:id="rId8"/>
    <p:sldLayoutId id="2147484433" r:id="rId9"/>
    <p:sldLayoutId id="2147484434" r:id="rId10"/>
    <p:sldLayoutId id="2147484435" r:id="rId11"/>
  </p:sldLayoutIdLst>
  <p:txStyles>
    <p:titleStyle>
      <a:lvl1pPr algn="l" defTabSz="9143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defTabSz="9143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2pPr>
      <a:lvl3pPr algn="l" defTabSz="9143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3pPr>
      <a:lvl4pPr algn="l" defTabSz="9143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4pPr>
      <a:lvl5pPr algn="l" defTabSz="9143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5pPr>
      <a:lvl6pPr marL="414680" algn="l" defTabSz="914313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6pPr>
      <a:lvl7pPr marL="829361" algn="l" defTabSz="914313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7pPr>
      <a:lvl8pPr marL="1244041" algn="l" defTabSz="914313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8pPr>
      <a:lvl9pPr marL="1658722" algn="l" defTabSz="914313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9pPr>
    </p:titleStyle>
    <p:bodyStyle>
      <a:lvl1pPr marL="342687" indent="-342687" algn="l" defTabSz="914313" rtl="0" eaLnBrk="0" fontAlgn="base" hangingPunct="0">
        <a:spcBef>
          <a:spcPct val="20000"/>
        </a:spcBef>
        <a:spcAft>
          <a:spcPct val="0"/>
        </a:spcAft>
        <a:buClr>
          <a:srgbClr val="E31937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69" indent="-286533" algn="l" defTabSz="914313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251" indent="-228939" algn="l" defTabSz="914313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3pPr>
      <a:lvl4pPr marL="1599688" indent="-228939" algn="l" defTabSz="914313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4pPr>
      <a:lvl5pPr marL="2057564" indent="-228939" algn="l" defTabSz="914313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5pPr>
      <a:lvl6pPr marL="2472244" indent="-228939" algn="l" defTabSz="914313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6pPr>
      <a:lvl7pPr marL="2886925" indent="-228939" algn="l" defTabSz="914313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7pPr>
      <a:lvl8pPr marL="3301605" indent="-228939" algn="l" defTabSz="914313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8pPr>
      <a:lvl9pPr marL="3716286" indent="-228939" algn="l" defTabSz="914313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2936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680" algn="l" defTabSz="82936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361" algn="l" defTabSz="82936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041" algn="l" defTabSz="82936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722" algn="l" defTabSz="82936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402" algn="l" defTabSz="82936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082" algn="l" defTabSz="82936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2763" algn="l" defTabSz="82936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443" algn="l" defTabSz="82936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ACKGUT"/>
          <p:cNvPicPr>
            <a:picLocks noChangeAspect="1" noChangeArrowheads="1"/>
          </p:cNvPicPr>
          <p:nvPr/>
        </p:nvPicPr>
        <p:blipFill>
          <a:blip r:embed="rId16" cstate="screen">
            <a:lum bright="74000" contrast="-84000"/>
            <a:grayscl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6934200" y="5334000"/>
            <a:ext cx="1828800" cy="5334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 type="none" w="sm" len="sm"/>
          </a:ln>
          <a:effectLst/>
        </p:spPr>
        <p:txBody>
          <a:bodyPr wrap="none" lIns="85245" tIns="45780" rIns="85245" bIns="45780" anchor="ctr"/>
          <a:lstStyle/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404813"/>
            <a:ext cx="7058025" cy="960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das Titelformat zu bearbeiten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773238"/>
            <a:ext cx="7432675" cy="441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6038" rIns="0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die Formate des Vorlagentextes zu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pic>
        <p:nvPicPr>
          <p:cNvPr id="4102" name="Picture 6" descr="paint"/>
          <p:cNvPicPr>
            <a:picLocks noChangeAspect="1" noChangeArrowheads="1"/>
          </p:cNvPicPr>
          <p:nvPr/>
        </p:nvPicPr>
        <p:blipFill>
          <a:blip r:embed="rId17" cstate="screen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lum bright="-24000"/>
          </a:blip>
          <a:srcRect/>
          <a:stretch>
            <a:fillRect/>
          </a:stretch>
        </p:blipFill>
        <p:spPr bwMode="auto">
          <a:xfrm>
            <a:off x="250825" y="1341438"/>
            <a:ext cx="8229600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308850" y="260350"/>
            <a:ext cx="2397125" cy="762000"/>
            <a:chOff x="4512" y="96"/>
            <a:chExt cx="1510" cy="480"/>
          </a:xfrm>
        </p:grpSpPr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18" cstate="screen"/>
            <a:srcRect/>
            <a:stretch>
              <a:fillRect/>
            </a:stretch>
          </p:blipFill>
          <p:spPr bwMode="auto">
            <a:xfrm>
              <a:off x="4512" y="96"/>
              <a:ext cx="1126" cy="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9" name="Text Box 9"/>
            <p:cNvSpPr txBox="1">
              <a:spLocks noChangeArrowheads="1"/>
            </p:cNvSpPr>
            <p:nvPr/>
          </p:nvSpPr>
          <p:spPr bwMode="auto">
            <a:xfrm>
              <a:off x="5014" y="384"/>
              <a:ext cx="1008" cy="19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de-DE" sz="2000" b="1">
                  <a:solidFill>
                    <a:srgbClr val="000000"/>
                  </a:solidFill>
                  <a:latin typeface="Times New Roman" pitchFamily="18" charset="0"/>
                </a:rPr>
                <a:t>Task 38</a:t>
              </a:r>
              <a:endParaRPr lang="de-AT" sz="20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7046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7" r:id="rId1"/>
    <p:sldLayoutId id="2147484438" r:id="rId2"/>
    <p:sldLayoutId id="2147484439" r:id="rId3"/>
    <p:sldLayoutId id="2147484440" r:id="rId4"/>
    <p:sldLayoutId id="2147484441" r:id="rId5"/>
    <p:sldLayoutId id="2147484442" r:id="rId6"/>
    <p:sldLayoutId id="2147484443" r:id="rId7"/>
    <p:sldLayoutId id="2147484444" r:id="rId8"/>
    <p:sldLayoutId id="2147484445" r:id="rId9"/>
    <p:sldLayoutId id="2147484446" r:id="rId10"/>
    <p:sldLayoutId id="2147484447" r:id="rId11"/>
    <p:sldLayoutId id="2147484448" r:id="rId12"/>
    <p:sldLayoutId id="2147484449" r:id="rId13"/>
    <p:sldLayoutId id="2147484450" r:id="rId14"/>
  </p:sldLayoutIdLst>
  <p:transition/>
  <p:timing>
    <p:tnLst>
      <p:par>
        <p:cTn id="1" dur="indefinite" restart="never" nodeType="tmRoot"/>
      </p:par>
    </p:tnLst>
  </p:timing>
  <p:txStyles>
    <p:titleStyle>
      <a:lvl1pPr algn="l" defTabSz="7620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7620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2pPr>
      <a:lvl3pPr algn="l" defTabSz="7620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3pPr>
      <a:lvl4pPr algn="l" defTabSz="7620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4pPr>
      <a:lvl5pPr algn="l" defTabSz="7620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5pPr>
      <a:lvl6pPr marL="457200" algn="l" defTabSz="762000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6pPr>
      <a:lvl7pPr marL="914400" algn="l" defTabSz="762000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7pPr>
      <a:lvl8pPr marL="1371600" algn="l" defTabSz="762000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8pPr>
      <a:lvl9pPr marL="1828800" algn="l" defTabSz="762000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9pPr>
    </p:titleStyle>
    <p:bodyStyle>
      <a:lvl1pPr marL="482600" indent="-482600" algn="l" defTabSz="282575" rtl="0" eaLnBrk="0" fontAlgn="base" hangingPunct="0">
        <a:spcBef>
          <a:spcPct val="45000"/>
        </a:spcBef>
        <a:spcAft>
          <a:spcPct val="5000"/>
        </a:spcAft>
        <a:buClr>
          <a:schemeClr val="hlink"/>
        </a:buClr>
        <a:buFont typeface="Wingdings" pitchFamily="2" charset="2"/>
        <a:buBlip>
          <a:blip r:embed="rId19"/>
        </a:buBlip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854075" indent="-369888" algn="l" defTabSz="282575" rtl="0" eaLnBrk="0" fontAlgn="base" hangingPunct="0">
        <a:spcBef>
          <a:spcPct val="20000"/>
        </a:spcBef>
        <a:spcAft>
          <a:spcPct val="5000"/>
        </a:spcAft>
        <a:buClr>
          <a:schemeClr val="hlink"/>
        </a:buClr>
        <a:buSzPct val="100000"/>
        <a:buFont typeface="Wingdings" pitchFamily="2" charset="2"/>
        <a:buChar char="è"/>
        <a:defRPr sz="2400">
          <a:solidFill>
            <a:schemeClr val="tx1"/>
          </a:solidFill>
          <a:latin typeface="+mn-lt"/>
        </a:defRPr>
      </a:lvl2pPr>
      <a:lvl3pPr marL="1141413" indent="-285750" algn="l" defTabSz="282575" rtl="0" eaLnBrk="0" fontAlgn="base" hangingPunct="0">
        <a:spcBef>
          <a:spcPct val="15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3pPr>
      <a:lvl4pPr marL="1428750" indent="-285750" algn="l" defTabSz="282575" rtl="0" eaLnBrk="0" fontAlgn="base" hangingPunct="0">
        <a:spcBef>
          <a:spcPct val="1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4pPr>
      <a:lvl5pPr marL="1905000" indent="-285750" algn="l" defTabSz="282575" rtl="0" eaLnBrk="0" fontAlgn="base" hangingPunct="0">
        <a:spcBef>
          <a:spcPct val="10000"/>
        </a:spcBef>
        <a:spcAft>
          <a:spcPct val="0"/>
        </a:spcAft>
        <a:buClr>
          <a:schemeClr val="hlink"/>
        </a:buClr>
        <a:buSzPct val="100000"/>
        <a:buChar char="•"/>
        <a:defRPr sz="1600">
          <a:solidFill>
            <a:schemeClr val="tx1"/>
          </a:solidFill>
          <a:latin typeface="+mn-lt"/>
        </a:defRPr>
      </a:lvl5pPr>
      <a:lvl6pPr marL="2362200" indent="-285750" algn="l" defTabSz="282575" rtl="0" fontAlgn="base">
        <a:spcBef>
          <a:spcPct val="10000"/>
        </a:spcBef>
        <a:spcAft>
          <a:spcPct val="0"/>
        </a:spcAft>
        <a:buClr>
          <a:schemeClr val="hlink"/>
        </a:buClr>
        <a:buSzPct val="100000"/>
        <a:buChar char="•"/>
        <a:defRPr sz="1600">
          <a:solidFill>
            <a:schemeClr val="tx1"/>
          </a:solidFill>
          <a:latin typeface="+mn-lt"/>
        </a:defRPr>
      </a:lvl6pPr>
      <a:lvl7pPr marL="2819400" indent="-285750" algn="l" defTabSz="282575" rtl="0" fontAlgn="base">
        <a:spcBef>
          <a:spcPct val="10000"/>
        </a:spcBef>
        <a:spcAft>
          <a:spcPct val="0"/>
        </a:spcAft>
        <a:buClr>
          <a:schemeClr val="hlink"/>
        </a:buClr>
        <a:buSzPct val="100000"/>
        <a:buChar char="•"/>
        <a:defRPr sz="1600">
          <a:solidFill>
            <a:schemeClr val="tx1"/>
          </a:solidFill>
          <a:latin typeface="+mn-lt"/>
        </a:defRPr>
      </a:lvl7pPr>
      <a:lvl8pPr marL="3276600" indent="-285750" algn="l" defTabSz="282575" rtl="0" fontAlgn="base">
        <a:spcBef>
          <a:spcPct val="10000"/>
        </a:spcBef>
        <a:spcAft>
          <a:spcPct val="0"/>
        </a:spcAft>
        <a:buClr>
          <a:schemeClr val="hlink"/>
        </a:buClr>
        <a:buSzPct val="100000"/>
        <a:buChar char="•"/>
        <a:defRPr sz="1600">
          <a:solidFill>
            <a:schemeClr val="tx1"/>
          </a:solidFill>
          <a:latin typeface="+mn-lt"/>
        </a:defRPr>
      </a:lvl8pPr>
      <a:lvl9pPr marL="3733800" indent="-285750" algn="l" defTabSz="282575" rtl="0" fontAlgn="base">
        <a:spcBef>
          <a:spcPct val="10000"/>
        </a:spcBef>
        <a:spcAft>
          <a:spcPct val="0"/>
        </a:spcAft>
        <a:buClr>
          <a:schemeClr val="hlink"/>
        </a:buClr>
        <a:buSzPct val="100000"/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401638" y="274638"/>
            <a:ext cx="8491537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6000" tIns="36000" rIns="36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1435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1638" y="1557338"/>
            <a:ext cx="8491537" cy="439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pic>
        <p:nvPicPr>
          <p:cNvPr id="14366" name="Picture 30" descr="DPI-LOGO-2COL"/>
          <p:cNvPicPr>
            <a:picLocks noChangeAspect="1" noChangeArrowheads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6963" y="6203950"/>
            <a:ext cx="1414462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916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2" r:id="rId1"/>
    <p:sldLayoutId id="2147484453" r:id="rId2"/>
    <p:sldLayoutId id="2147484454" r:id="rId3"/>
    <p:sldLayoutId id="2147484455" r:id="rId4"/>
    <p:sldLayoutId id="2147484456" r:id="rId5"/>
    <p:sldLayoutId id="2147484457" r:id="rId6"/>
    <p:sldLayoutId id="2147484458" r:id="rId7"/>
    <p:sldLayoutId id="2147484459" r:id="rId8"/>
    <p:sldLayoutId id="2147484460" r:id="rId9"/>
    <p:sldLayoutId id="2147484461" r:id="rId10"/>
    <p:sldLayoutId id="2147484462" r:id="rId11"/>
    <p:sldLayoutId id="2147484463" r:id="rId12"/>
    <p:sldLayoutId id="2147484464" r:id="rId13"/>
    <p:sldLayoutId id="2147484465" r:id="rId14"/>
    <p:sldLayoutId id="2147484466" r:id="rId15"/>
  </p:sldLayoutIdLst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E31937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heep2_graham_johnson"/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-457200"/>
            <a:ext cx="22098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ripe wheat2 John Gasparotto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533398"/>
            <a:ext cx="2743200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sunflowers_col_begg"/>
          <p:cNvPicPr>
            <a:picLocks noChangeAspect="1" noChangeArrowheads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-609600"/>
            <a:ext cx="2667000" cy="175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Barbers2"/>
          <p:cNvPicPr>
            <a:picLocks noChangeAspect="1" noChangeArrowheads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7588"/>
            <a:ext cx="2439988" cy="205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4" name="Rectangle 6"/>
          <p:cNvSpPr>
            <a:spLocks noChangeArrowheads="1"/>
          </p:cNvSpPr>
          <p:nvPr userDrawn="1"/>
        </p:nvSpPr>
        <p:spPr bwMode="auto">
          <a:xfrm>
            <a:off x="0" y="762001"/>
            <a:ext cx="9144000" cy="990600"/>
          </a:xfrm>
          <a:prstGeom prst="rect">
            <a:avLst/>
          </a:prstGeom>
          <a:solidFill>
            <a:srgbClr val="1B8728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pPr>
              <a:defRPr/>
            </a:pPr>
            <a:endParaRPr lang="en-AU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914400"/>
            <a:ext cx="7239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057402"/>
            <a:ext cx="7239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8795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8" r:id="rId1"/>
    <p:sldLayoutId id="2147484469" r:id="rId2"/>
    <p:sldLayoutId id="2147484470" r:id="rId3"/>
    <p:sldLayoutId id="2147484471" r:id="rId4"/>
    <p:sldLayoutId id="2147484472" r:id="rId5"/>
    <p:sldLayoutId id="2147484473" r:id="rId6"/>
    <p:sldLayoutId id="2147484474" r:id="rId7"/>
    <p:sldLayoutId id="2147484475" r:id="rId8"/>
    <p:sldLayoutId id="2147484476" r:id="rId9"/>
    <p:sldLayoutId id="2147484477" r:id="rId10"/>
    <p:sldLayoutId id="2147484478" r:id="rId11"/>
    <p:sldLayoutId id="2147484479" r:id="rId12"/>
    <p:sldLayoutId id="2147484480" r:id="rId13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5pPr>
      <a:lvl6pPr marL="457106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6pPr>
      <a:lvl7pPr marL="91421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7pPr>
      <a:lvl8pPr marL="1371316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8pPr>
      <a:lvl9pPr marL="1828421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9pPr>
    </p:titleStyle>
    <p:bodyStyle>
      <a:lvl1pPr marL="288865" indent="-288865" algn="l" rtl="0" eaLnBrk="0" fontAlgn="base" hangingPunct="0">
        <a:spcBef>
          <a:spcPct val="50000"/>
        </a:spcBef>
        <a:spcAft>
          <a:spcPct val="0"/>
        </a:spcAft>
        <a:buClr>
          <a:srgbClr val="408000"/>
        </a:buClr>
        <a:buSzPct val="85000"/>
        <a:buFont typeface="Wingdings" pitchFamily="2" charset="2"/>
        <a:buChar char="n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65015" indent="-285690" algn="l" rtl="0" eaLnBrk="0" fontAlgn="base" hangingPunct="0">
        <a:spcBef>
          <a:spcPct val="20000"/>
        </a:spcBef>
        <a:spcAft>
          <a:spcPct val="0"/>
        </a:spcAft>
        <a:buClr>
          <a:srgbClr val="408000"/>
        </a:buClr>
        <a:buSzPct val="8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2pPr>
      <a:lvl3pPr marL="1277672" indent="-228553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Times"/>
        </a:defRPr>
      </a:lvl3pPr>
      <a:lvl4pPr marL="1696686" indent="-22855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/>
        </a:defRPr>
      </a:lvl4pPr>
      <a:lvl5pPr marL="2115700" indent="-22855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5pPr>
      <a:lvl6pPr marL="257280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6pPr>
      <a:lvl7pPr marL="3029910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7pPr>
      <a:lvl8pPr marL="3487016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8pPr>
      <a:lvl9pPr marL="3944120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5AC31D8-2D57-453E-A2C4-883731AB5544}" type="datetimeFigureOut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13/02/2014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60D8E07-3B5B-430A-B203-3BB804676AAC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5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2" r:id="rId1"/>
    <p:sldLayoutId id="2147484483" r:id="rId2"/>
    <p:sldLayoutId id="2147484484" r:id="rId3"/>
    <p:sldLayoutId id="2147484485" r:id="rId4"/>
    <p:sldLayoutId id="2147484486" r:id="rId5"/>
    <p:sldLayoutId id="2147484487" r:id="rId6"/>
    <p:sldLayoutId id="2147484488" r:id="rId7"/>
    <p:sldLayoutId id="2147484489" r:id="rId8"/>
    <p:sldLayoutId id="2147484490" r:id="rId9"/>
    <p:sldLayoutId id="2147484491" r:id="rId10"/>
    <p:sldLayoutId id="2147484492" r:id="rId11"/>
    <p:sldLayoutId id="2147484493" r:id="rId12"/>
    <p:sldLayoutId id="214748449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AU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AU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4212666-8AB5-443A-9F6F-A67E3A2E98A2}" type="slidenum">
              <a:rPr lang="en-AU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AU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5585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6" r:id="rId1"/>
    <p:sldLayoutId id="2147484497" r:id="rId2"/>
    <p:sldLayoutId id="2147484498" r:id="rId3"/>
    <p:sldLayoutId id="2147484499" r:id="rId4"/>
    <p:sldLayoutId id="2147484500" r:id="rId5"/>
    <p:sldLayoutId id="2147484501" r:id="rId6"/>
    <p:sldLayoutId id="2147484502" r:id="rId7"/>
    <p:sldLayoutId id="2147484503" r:id="rId8"/>
    <p:sldLayoutId id="2147484504" r:id="rId9"/>
    <p:sldLayoutId id="2147484505" r:id="rId10"/>
    <p:sldLayoutId id="2147484506" r:id="rId11"/>
    <p:sldLayoutId id="214748450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31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42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29" indent="-342829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764" indent="-228553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868" indent="-228553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97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07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18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28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39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9" descr="text_slide_nolines_070618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5" r="476"/>
          <a:stretch>
            <a:fillRect/>
          </a:stretch>
        </p:blipFill>
        <p:spPr bwMode="auto">
          <a:xfrm>
            <a:off x="0" y="0"/>
            <a:ext cx="9144000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71" name="Group 21"/>
          <p:cNvGrpSpPr>
            <a:grpSpLocks/>
          </p:cNvGrpSpPr>
          <p:nvPr/>
        </p:nvGrpSpPr>
        <p:grpSpPr bwMode="auto">
          <a:xfrm>
            <a:off x="133350" y="-19050"/>
            <a:ext cx="411163" cy="6889750"/>
            <a:chOff x="409" y="-1"/>
            <a:chExt cx="259" cy="4331"/>
          </a:xfrm>
        </p:grpSpPr>
        <p:sp>
          <p:nvSpPr>
            <p:cNvPr id="1046" name="Line 22"/>
            <p:cNvSpPr>
              <a:spLocks noChangeShapeType="1"/>
            </p:cNvSpPr>
            <p:nvPr/>
          </p:nvSpPr>
          <p:spPr bwMode="auto">
            <a:xfrm rot="286749" flipH="1">
              <a:off x="651" y="-1"/>
              <a:ext cx="17" cy="433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47" name="Line 23"/>
            <p:cNvSpPr>
              <a:spLocks noChangeShapeType="1"/>
            </p:cNvSpPr>
            <p:nvPr/>
          </p:nvSpPr>
          <p:spPr bwMode="auto">
            <a:xfrm rot="286749" flipH="1">
              <a:off x="569" y="-1"/>
              <a:ext cx="17" cy="433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48" name="Line 24"/>
            <p:cNvSpPr>
              <a:spLocks noChangeShapeType="1"/>
            </p:cNvSpPr>
            <p:nvPr/>
          </p:nvSpPr>
          <p:spPr bwMode="auto">
            <a:xfrm rot="286749" flipH="1">
              <a:off x="609" y="0"/>
              <a:ext cx="17" cy="433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49" name="Line 25"/>
            <p:cNvSpPr>
              <a:spLocks noChangeShapeType="1"/>
            </p:cNvSpPr>
            <p:nvPr/>
          </p:nvSpPr>
          <p:spPr bwMode="auto">
            <a:xfrm rot="286749" flipH="1">
              <a:off x="529" y="0"/>
              <a:ext cx="17" cy="433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50" name="Line 26"/>
            <p:cNvSpPr>
              <a:spLocks noChangeShapeType="1"/>
            </p:cNvSpPr>
            <p:nvPr/>
          </p:nvSpPr>
          <p:spPr bwMode="auto">
            <a:xfrm rot="286749" flipH="1">
              <a:off x="447" y="0"/>
              <a:ext cx="17" cy="433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51" name="Line 27"/>
            <p:cNvSpPr>
              <a:spLocks noChangeShapeType="1"/>
            </p:cNvSpPr>
            <p:nvPr/>
          </p:nvSpPr>
          <p:spPr bwMode="auto">
            <a:xfrm rot="286749" flipH="1">
              <a:off x="487" y="-1"/>
              <a:ext cx="17" cy="433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52" name="Line 28"/>
            <p:cNvSpPr>
              <a:spLocks noChangeShapeType="1"/>
            </p:cNvSpPr>
            <p:nvPr/>
          </p:nvSpPr>
          <p:spPr bwMode="auto">
            <a:xfrm rot="286749" flipH="1">
              <a:off x="409" y="-1"/>
              <a:ext cx="17" cy="433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7172" name="Picture 36" descr="20070618_csiro7024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8" y="6332538"/>
            <a:ext cx="32385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03313" y="80963"/>
            <a:ext cx="7343775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717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3313" y="1385888"/>
            <a:ext cx="7343775" cy="492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03313" y="6588125"/>
            <a:ext cx="73437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800" b="1">
                <a:solidFill>
                  <a:srgbClr val="0099CC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AU"/>
              <a:t>       ___ ___  ____   ______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03313" y="6588125"/>
            <a:ext cx="73437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800" b="1">
                <a:solidFill>
                  <a:srgbClr val="0099CC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AU"/>
              <a:t>CSIRO Land and Water: Biochar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  <p:sldLayoutId id="2147484181" r:id="rId7"/>
    <p:sldLayoutId id="2147484182" r:id="rId8"/>
    <p:sldLayoutId id="2147484183" r:id="rId9"/>
    <p:sldLayoutId id="2147484184" r:id="rId10"/>
    <p:sldLayoutId id="2147484185" r:id="rId11"/>
  </p:sldLayoutIdLst>
  <p:transition>
    <p:fade/>
  </p:transition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accent1"/>
          </a:solidFill>
          <a:latin typeface="+mn-lt"/>
          <a:ea typeface="+mn-ea"/>
          <a:cs typeface="+mn-cs"/>
        </a:defRPr>
      </a:lvl1pPr>
      <a:lvl2pPr marL="538163" indent="-1778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2pPr>
      <a:lvl3pPr marL="893763" indent="-176213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257300" indent="-180975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4pPr>
      <a:lvl5pPr marL="1617663" indent="-180975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5pPr>
      <a:lvl6pPr marL="2074863" indent="-180975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6pPr>
      <a:lvl7pPr marL="2532063" indent="-180975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7pPr>
      <a:lvl8pPr marL="2989263" indent="-180975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8pPr>
      <a:lvl9pPr marL="3446463" indent="-180975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heep2_graham_johnson"/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-457200"/>
            <a:ext cx="22098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ripe wheat2 John Gasparotto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533400"/>
            <a:ext cx="2743200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sunflowers_col_begg"/>
          <p:cNvPicPr>
            <a:picLocks noChangeAspect="1" noChangeArrowheads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-609600"/>
            <a:ext cx="2667000" cy="175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Barbers2"/>
          <p:cNvPicPr>
            <a:picLocks noChangeAspect="1" noChangeArrowheads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7588"/>
            <a:ext cx="2439988" cy="205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4" name="Rectangle 6"/>
          <p:cNvSpPr>
            <a:spLocks noChangeArrowheads="1"/>
          </p:cNvSpPr>
          <p:nvPr userDrawn="1"/>
        </p:nvSpPr>
        <p:spPr bwMode="auto">
          <a:xfrm>
            <a:off x="0" y="762000"/>
            <a:ext cx="9144000" cy="990600"/>
          </a:xfrm>
          <a:prstGeom prst="rect">
            <a:avLst/>
          </a:prstGeom>
          <a:solidFill>
            <a:srgbClr val="1B872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AU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914400"/>
            <a:ext cx="7239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057400"/>
            <a:ext cx="7239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  <p:sldLayoutId id="2147484235" r:id="rId12"/>
    <p:sldLayoutId id="2147484236" r:id="rId13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9pPr>
    </p:titleStyle>
    <p:bodyStyle>
      <a:lvl1pPr marL="288925" indent="-288925" algn="l" rtl="0" eaLnBrk="0" fontAlgn="base" hangingPunct="0">
        <a:spcBef>
          <a:spcPct val="50000"/>
        </a:spcBef>
        <a:spcAft>
          <a:spcPct val="0"/>
        </a:spcAft>
        <a:buClr>
          <a:srgbClr val="408000"/>
        </a:buClr>
        <a:buSzPct val="85000"/>
        <a:buFont typeface="Wingdings" pitchFamily="2" charset="2"/>
        <a:buChar char="n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65175" indent="-285750" algn="l" rtl="0" eaLnBrk="0" fontAlgn="base" hangingPunct="0">
        <a:spcBef>
          <a:spcPct val="20000"/>
        </a:spcBef>
        <a:spcAft>
          <a:spcPct val="0"/>
        </a:spcAft>
        <a:buClr>
          <a:srgbClr val="408000"/>
        </a:buClr>
        <a:buSzPct val="8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2pPr>
      <a:lvl3pPr marL="1277938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Times"/>
        </a:defRPr>
      </a:lvl3pPr>
      <a:lvl4pPr marL="169703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/>
        </a:defRPr>
      </a:lvl4pPr>
      <a:lvl5pPr marL="2116138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5pPr>
      <a:lvl6pPr marL="2573338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6pPr>
      <a:lvl7pPr marL="3030538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7pPr>
      <a:lvl8pPr marL="3487738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8pPr>
      <a:lvl9pPr marL="3944938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heep2_graham_johnson"/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-457200"/>
            <a:ext cx="22098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ripe wheat2 John Gasparotto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533400"/>
            <a:ext cx="2743200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sunflowers_col_begg"/>
          <p:cNvPicPr>
            <a:picLocks noChangeAspect="1" noChangeArrowheads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-609600"/>
            <a:ext cx="2667000" cy="175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Barbers2"/>
          <p:cNvPicPr>
            <a:picLocks noChangeAspect="1" noChangeArrowheads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7588"/>
            <a:ext cx="2439988" cy="205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4" name="Rectangle 6"/>
          <p:cNvSpPr>
            <a:spLocks noChangeArrowheads="1"/>
          </p:cNvSpPr>
          <p:nvPr userDrawn="1"/>
        </p:nvSpPr>
        <p:spPr bwMode="auto">
          <a:xfrm>
            <a:off x="0" y="762000"/>
            <a:ext cx="9144000" cy="990600"/>
          </a:xfrm>
          <a:prstGeom prst="rect">
            <a:avLst/>
          </a:prstGeom>
          <a:solidFill>
            <a:srgbClr val="1B872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AU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914400"/>
            <a:ext cx="7239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057400"/>
            <a:ext cx="7239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8" r:id="rId1"/>
    <p:sldLayoutId id="2147484239" r:id="rId2"/>
    <p:sldLayoutId id="2147484240" r:id="rId3"/>
    <p:sldLayoutId id="2147484241" r:id="rId4"/>
    <p:sldLayoutId id="2147484242" r:id="rId5"/>
    <p:sldLayoutId id="2147484243" r:id="rId6"/>
    <p:sldLayoutId id="2147484244" r:id="rId7"/>
    <p:sldLayoutId id="2147484245" r:id="rId8"/>
    <p:sldLayoutId id="2147484246" r:id="rId9"/>
    <p:sldLayoutId id="2147484247" r:id="rId10"/>
    <p:sldLayoutId id="2147484248" r:id="rId11"/>
    <p:sldLayoutId id="2147484249" r:id="rId12"/>
    <p:sldLayoutId id="2147484250" r:id="rId13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9pPr>
    </p:titleStyle>
    <p:bodyStyle>
      <a:lvl1pPr marL="288925" indent="-288925" algn="l" rtl="0" eaLnBrk="0" fontAlgn="base" hangingPunct="0">
        <a:spcBef>
          <a:spcPct val="50000"/>
        </a:spcBef>
        <a:spcAft>
          <a:spcPct val="0"/>
        </a:spcAft>
        <a:buClr>
          <a:srgbClr val="408000"/>
        </a:buClr>
        <a:buSzPct val="85000"/>
        <a:buFont typeface="Wingdings" pitchFamily="2" charset="2"/>
        <a:buChar char="n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65175" indent="-285750" algn="l" rtl="0" eaLnBrk="0" fontAlgn="base" hangingPunct="0">
        <a:spcBef>
          <a:spcPct val="20000"/>
        </a:spcBef>
        <a:spcAft>
          <a:spcPct val="0"/>
        </a:spcAft>
        <a:buClr>
          <a:srgbClr val="408000"/>
        </a:buClr>
        <a:buSzPct val="8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2pPr>
      <a:lvl3pPr marL="1277938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Times"/>
        </a:defRPr>
      </a:lvl3pPr>
      <a:lvl4pPr marL="169703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/>
        </a:defRPr>
      </a:lvl4pPr>
      <a:lvl5pPr marL="2116138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5pPr>
      <a:lvl6pPr marL="2573338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6pPr>
      <a:lvl7pPr marL="3030538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7pPr>
      <a:lvl8pPr marL="3487738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8pPr>
      <a:lvl9pPr marL="3944938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heep2_graham_johnson"/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-457200"/>
            <a:ext cx="22098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 descr="ripe wheat2 John Gasparotto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533400"/>
            <a:ext cx="2743200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 descr="sunflowers_col_begg"/>
          <p:cNvPicPr>
            <a:picLocks noChangeAspect="1" noChangeArrowheads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-609600"/>
            <a:ext cx="2667000" cy="175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 descr="Barbers2"/>
          <p:cNvPicPr>
            <a:picLocks noChangeAspect="1" noChangeArrowheads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7588"/>
            <a:ext cx="2439988" cy="205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886" name="Rectangle 6"/>
          <p:cNvSpPr>
            <a:spLocks noChangeArrowheads="1"/>
          </p:cNvSpPr>
          <p:nvPr userDrawn="1"/>
        </p:nvSpPr>
        <p:spPr bwMode="auto">
          <a:xfrm>
            <a:off x="0" y="762000"/>
            <a:ext cx="9144000" cy="990600"/>
          </a:xfrm>
          <a:prstGeom prst="rect">
            <a:avLst/>
          </a:prstGeom>
          <a:solidFill>
            <a:srgbClr val="1B872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AU" sz="24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914400"/>
            <a:ext cx="7239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057400"/>
            <a:ext cx="7239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5" r:id="rId1"/>
    <p:sldLayoutId id="2147484296" r:id="rId2"/>
    <p:sldLayoutId id="2147484297" r:id="rId3"/>
    <p:sldLayoutId id="2147484298" r:id="rId4"/>
    <p:sldLayoutId id="2147484299" r:id="rId5"/>
    <p:sldLayoutId id="2147484300" r:id="rId6"/>
    <p:sldLayoutId id="2147484301" r:id="rId7"/>
    <p:sldLayoutId id="2147484302" r:id="rId8"/>
    <p:sldLayoutId id="2147484303" r:id="rId9"/>
    <p:sldLayoutId id="2147484304" r:id="rId10"/>
    <p:sldLayoutId id="2147484305" r:id="rId11"/>
    <p:sldLayoutId id="2147484306" r:id="rId12"/>
    <p:sldLayoutId id="2147484307" r:id="rId13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9pPr>
    </p:titleStyle>
    <p:bodyStyle>
      <a:lvl1pPr marL="288925" indent="-288925" algn="l" rtl="0" eaLnBrk="0" fontAlgn="base" hangingPunct="0">
        <a:spcBef>
          <a:spcPct val="50000"/>
        </a:spcBef>
        <a:spcAft>
          <a:spcPct val="0"/>
        </a:spcAft>
        <a:buClr>
          <a:srgbClr val="408000"/>
        </a:buClr>
        <a:buSzPct val="85000"/>
        <a:buFont typeface="Wingdings" pitchFamily="2" charset="2"/>
        <a:buChar char="n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65175" indent="-285750" algn="l" rtl="0" eaLnBrk="0" fontAlgn="base" hangingPunct="0">
        <a:spcBef>
          <a:spcPct val="20000"/>
        </a:spcBef>
        <a:spcAft>
          <a:spcPct val="0"/>
        </a:spcAft>
        <a:buClr>
          <a:srgbClr val="408000"/>
        </a:buClr>
        <a:buSzPct val="8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2pPr>
      <a:lvl3pPr marL="1277938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Times" pitchFamily="18" charset="0"/>
        </a:defRPr>
      </a:lvl3pPr>
      <a:lvl4pPr marL="169703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 pitchFamily="18" charset="0"/>
        </a:defRPr>
      </a:lvl4pPr>
      <a:lvl5pPr marL="2116138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5pPr>
      <a:lvl6pPr marL="2573338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6pPr>
      <a:lvl7pPr marL="3030538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7pPr>
      <a:lvl8pPr marL="3487738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8pPr>
      <a:lvl9pPr marL="3944938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heep2_graham_johnson"/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-457200"/>
            <a:ext cx="22098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ripe wheat2 John Gasparotto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533400"/>
            <a:ext cx="2743200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sunflowers_col_begg"/>
          <p:cNvPicPr>
            <a:picLocks noChangeAspect="1" noChangeArrowheads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-609600"/>
            <a:ext cx="2667000" cy="175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Barbers2"/>
          <p:cNvPicPr>
            <a:picLocks noChangeAspect="1" noChangeArrowheads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7588"/>
            <a:ext cx="2439988" cy="205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4" name="Rectangle 6"/>
          <p:cNvSpPr>
            <a:spLocks noChangeArrowheads="1"/>
          </p:cNvSpPr>
          <p:nvPr userDrawn="1"/>
        </p:nvSpPr>
        <p:spPr bwMode="auto">
          <a:xfrm>
            <a:off x="0" y="762000"/>
            <a:ext cx="9144000" cy="990600"/>
          </a:xfrm>
          <a:prstGeom prst="rect">
            <a:avLst/>
          </a:prstGeom>
          <a:solidFill>
            <a:srgbClr val="1B872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AU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914400"/>
            <a:ext cx="7239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057400"/>
            <a:ext cx="7239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  <p:sldLayoutId id="2147484320" r:id="rId12"/>
    <p:sldLayoutId id="2147484321" r:id="rId13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Narrow Bold" charset="0"/>
        </a:defRPr>
      </a:lvl9pPr>
    </p:titleStyle>
    <p:bodyStyle>
      <a:lvl1pPr marL="288925" indent="-288925" algn="l" rtl="0" eaLnBrk="0" fontAlgn="base" hangingPunct="0">
        <a:spcBef>
          <a:spcPct val="50000"/>
        </a:spcBef>
        <a:spcAft>
          <a:spcPct val="0"/>
        </a:spcAft>
        <a:buClr>
          <a:srgbClr val="408000"/>
        </a:buClr>
        <a:buSzPct val="85000"/>
        <a:buFont typeface="Wingdings" pitchFamily="2" charset="2"/>
        <a:buChar char="n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65175" indent="-285750" algn="l" rtl="0" eaLnBrk="0" fontAlgn="base" hangingPunct="0">
        <a:spcBef>
          <a:spcPct val="20000"/>
        </a:spcBef>
        <a:spcAft>
          <a:spcPct val="0"/>
        </a:spcAft>
        <a:buClr>
          <a:srgbClr val="408000"/>
        </a:buClr>
        <a:buSzPct val="8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2pPr>
      <a:lvl3pPr marL="1277938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Times"/>
        </a:defRPr>
      </a:lvl3pPr>
      <a:lvl4pPr marL="169703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/>
        </a:defRPr>
      </a:lvl4pPr>
      <a:lvl5pPr marL="2116138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5pPr>
      <a:lvl6pPr marL="2573338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6pPr>
      <a:lvl7pPr marL="3030538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7pPr>
      <a:lvl8pPr marL="3487738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8pPr>
      <a:lvl9pPr marL="3944938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9" descr="text_slide_nolines_070618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5" r="476"/>
          <a:stretch>
            <a:fillRect/>
          </a:stretch>
        </p:blipFill>
        <p:spPr bwMode="auto">
          <a:xfrm>
            <a:off x="0" y="0"/>
            <a:ext cx="9144000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133350" y="-19050"/>
            <a:ext cx="411163" cy="6889750"/>
            <a:chOff x="409" y="-1"/>
            <a:chExt cx="259" cy="4331"/>
          </a:xfrm>
        </p:grpSpPr>
        <p:sp>
          <p:nvSpPr>
            <p:cNvPr id="1046" name="Line 22"/>
            <p:cNvSpPr>
              <a:spLocks noChangeShapeType="1"/>
            </p:cNvSpPr>
            <p:nvPr/>
          </p:nvSpPr>
          <p:spPr bwMode="auto">
            <a:xfrm rot="286749" flipH="1">
              <a:off x="651" y="-1"/>
              <a:ext cx="17" cy="433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47" name="Line 23"/>
            <p:cNvSpPr>
              <a:spLocks noChangeShapeType="1"/>
            </p:cNvSpPr>
            <p:nvPr/>
          </p:nvSpPr>
          <p:spPr bwMode="auto">
            <a:xfrm rot="286749" flipH="1">
              <a:off x="569" y="-1"/>
              <a:ext cx="17" cy="433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48" name="Line 24"/>
            <p:cNvSpPr>
              <a:spLocks noChangeShapeType="1"/>
            </p:cNvSpPr>
            <p:nvPr/>
          </p:nvSpPr>
          <p:spPr bwMode="auto">
            <a:xfrm rot="286749" flipH="1">
              <a:off x="609" y="0"/>
              <a:ext cx="17" cy="433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49" name="Line 25"/>
            <p:cNvSpPr>
              <a:spLocks noChangeShapeType="1"/>
            </p:cNvSpPr>
            <p:nvPr/>
          </p:nvSpPr>
          <p:spPr bwMode="auto">
            <a:xfrm rot="286749" flipH="1">
              <a:off x="529" y="0"/>
              <a:ext cx="17" cy="433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50" name="Line 26"/>
            <p:cNvSpPr>
              <a:spLocks noChangeShapeType="1"/>
            </p:cNvSpPr>
            <p:nvPr/>
          </p:nvSpPr>
          <p:spPr bwMode="auto">
            <a:xfrm rot="286749" flipH="1">
              <a:off x="447" y="0"/>
              <a:ext cx="17" cy="433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51" name="Line 27"/>
            <p:cNvSpPr>
              <a:spLocks noChangeShapeType="1"/>
            </p:cNvSpPr>
            <p:nvPr/>
          </p:nvSpPr>
          <p:spPr bwMode="auto">
            <a:xfrm rot="286749" flipH="1">
              <a:off x="487" y="-1"/>
              <a:ext cx="17" cy="433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52" name="Line 28"/>
            <p:cNvSpPr>
              <a:spLocks noChangeShapeType="1"/>
            </p:cNvSpPr>
            <p:nvPr/>
          </p:nvSpPr>
          <p:spPr bwMode="auto">
            <a:xfrm rot="286749" flipH="1">
              <a:off x="409" y="-1"/>
              <a:ext cx="17" cy="433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11268" name="Picture 36" descr="20070618_csiro7024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8" y="6332538"/>
            <a:ext cx="32385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03313" y="80963"/>
            <a:ext cx="7343775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112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3313" y="1385888"/>
            <a:ext cx="7343775" cy="492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03313" y="6588125"/>
            <a:ext cx="73437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800" b="1">
                <a:solidFill>
                  <a:srgbClr val="0099CC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AU"/>
              <a:t>       ___ ___  ____   ______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03313" y="6588125"/>
            <a:ext cx="73437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800" b="1">
                <a:solidFill>
                  <a:srgbClr val="0099CC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AU"/>
              <a:t>CSIRO Land and Water: Biochar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9" r:id="rId1"/>
    <p:sldLayoutId id="2147484350" r:id="rId2"/>
    <p:sldLayoutId id="2147484351" r:id="rId3"/>
    <p:sldLayoutId id="2147484352" r:id="rId4"/>
    <p:sldLayoutId id="2147484353" r:id="rId5"/>
    <p:sldLayoutId id="2147484354" r:id="rId6"/>
    <p:sldLayoutId id="2147484355" r:id="rId7"/>
    <p:sldLayoutId id="2147484356" r:id="rId8"/>
    <p:sldLayoutId id="2147484357" r:id="rId9"/>
    <p:sldLayoutId id="2147484358" r:id="rId10"/>
    <p:sldLayoutId id="2147484359" r:id="rId11"/>
  </p:sldLayoutIdLst>
  <p:transition>
    <p:fade/>
  </p:transition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accent1"/>
          </a:solidFill>
          <a:latin typeface="+mn-lt"/>
          <a:ea typeface="+mn-ea"/>
          <a:cs typeface="+mn-cs"/>
        </a:defRPr>
      </a:lvl1pPr>
      <a:lvl2pPr marL="538163" indent="-1778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2pPr>
      <a:lvl3pPr marL="893763" indent="-176213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257300" indent="-180975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4pPr>
      <a:lvl5pPr marL="1617663" indent="-180975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5pPr>
      <a:lvl6pPr marL="2074863" indent="-180975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6pPr>
      <a:lvl7pPr marL="2532063" indent="-180975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7pPr>
      <a:lvl8pPr marL="2989263" indent="-180975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8pPr>
      <a:lvl9pPr marL="3446463" indent="-180975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6" descr="SA_logo_RGB_large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6296025"/>
            <a:ext cx="150812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103313" y="82550"/>
            <a:ext cx="74295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6800" rIns="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3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92200" y="1384300"/>
            <a:ext cx="7364413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6800" rIns="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37" name="Rectangle 13"/>
            <p:cNvSpPr>
              <a:spLocks noChangeArrowheads="1"/>
            </p:cNvSpPr>
            <p:nvPr userDrawn="1"/>
          </p:nvSpPr>
          <p:spPr bwMode="auto">
            <a:xfrm>
              <a:off x="376" y="650"/>
              <a:ext cx="5384" cy="67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38" name="Rectangle 14"/>
            <p:cNvSpPr>
              <a:spLocks noChangeArrowheads="1"/>
            </p:cNvSpPr>
            <p:nvPr userDrawn="1"/>
          </p:nvSpPr>
          <p:spPr bwMode="auto">
            <a:xfrm>
              <a:off x="384" y="0"/>
              <a:ext cx="5376" cy="650"/>
            </a:xfrm>
            <a:prstGeom prst="rect">
              <a:avLst/>
            </a:prstGeom>
            <a:solidFill>
              <a:srgbClr val="E2E3E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2056" name="Picture 18" descr="flagships_ppt_slide"/>
            <p:cNvPicPr>
              <a:picLocks noChangeAspect="1" noChangeArrowheads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7" t="2048" b="1781"/>
            <a:stretch>
              <a:fillRect/>
            </a:stretch>
          </p:blipFill>
          <p:spPr bwMode="auto">
            <a:xfrm>
              <a:off x="0" y="0"/>
              <a:ext cx="673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9" r:id="rId1"/>
    <p:sldLayoutId id="2147484390" r:id="rId2"/>
    <p:sldLayoutId id="2147484391" r:id="rId3"/>
    <p:sldLayoutId id="2147484392" r:id="rId4"/>
    <p:sldLayoutId id="2147484393" r:id="rId5"/>
    <p:sldLayoutId id="2147484394" r:id="rId6"/>
    <p:sldLayoutId id="2147484395" r:id="rId7"/>
    <p:sldLayoutId id="2147484396" r:id="rId8"/>
    <p:sldLayoutId id="2147484397" r:id="rId9"/>
    <p:sldLayoutId id="2147484398" r:id="rId10"/>
    <p:sldLayoutId id="2147484399" r:id="rId11"/>
    <p:sldLayoutId id="2147484400" r:id="rId12"/>
    <p:sldLayoutId id="2147484401" r:id="rId13"/>
  </p:sldLayoutIdLst>
  <p:transition spd="slow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accent1"/>
          </a:solidFill>
          <a:latin typeface="+mn-lt"/>
          <a:ea typeface="+mn-ea"/>
          <a:cs typeface="+mn-cs"/>
        </a:defRPr>
      </a:lvl1pPr>
      <a:lvl2pPr marL="542925" indent="-1809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2pPr>
      <a:lvl3pPr marL="904875" indent="-182563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262063" indent="-1778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4pPr>
      <a:lvl5pPr marL="1624013" indent="-182563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5pPr>
      <a:lvl6pPr marL="2081213" indent="-182563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6pPr>
      <a:lvl7pPr marL="2538413" indent="-182563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7pPr>
      <a:lvl8pPr marL="2995613" indent="-182563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8pPr>
      <a:lvl9pPr marL="3452813" indent="-182563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98107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Generic Slide Master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2349500"/>
            <a:ext cx="8229600" cy="377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508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3" r:id="rId1"/>
    <p:sldLayoutId id="2147484404" r:id="rId2"/>
    <p:sldLayoutId id="2147484405" r:id="rId3"/>
    <p:sldLayoutId id="2147484406" r:id="rId4"/>
    <p:sldLayoutId id="2147484409" r:id="rId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8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emf"/><Relationship Id="rId5" Type="http://schemas.openxmlformats.org/officeDocument/2006/relationships/image" Target="../media/image60.wmf"/><Relationship Id="rId4" Type="http://schemas.openxmlformats.org/officeDocument/2006/relationships/image" Target="../media/image59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7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jpeg"/><Relationship Id="rId11" Type="http://schemas.openxmlformats.org/officeDocument/2006/relationships/image" Target="../media/image38.jpeg"/><Relationship Id="rId5" Type="http://schemas.openxmlformats.org/officeDocument/2006/relationships/image" Target="../media/image34.jpeg"/><Relationship Id="rId10" Type="http://schemas.openxmlformats.org/officeDocument/2006/relationships/image" Target="../media/image37.jpeg"/><Relationship Id="rId4" Type="http://schemas.openxmlformats.org/officeDocument/2006/relationships/image" Target="../media/image33.jpeg"/><Relationship Id="rId9" Type="http://schemas.openxmlformats.org/officeDocument/2006/relationships/image" Target="../media/image3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5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5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5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89.png"/><Relationship Id="rId2" Type="http://schemas.openxmlformats.org/officeDocument/2006/relationships/slideLayout" Target="../slideLayouts/slideLayout6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9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9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9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3.jpeg"/><Relationship Id="rId7" Type="http://schemas.openxmlformats.org/officeDocument/2006/relationships/image" Target="../media/image105.jpeg"/><Relationship Id="rId2" Type="http://schemas.openxmlformats.org/officeDocument/2006/relationships/slideLayout" Target="../slideLayouts/slideLayout13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9.png"/><Relationship Id="rId11" Type="http://schemas.openxmlformats.org/officeDocument/2006/relationships/image" Target="../media/image109.jpe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08.png"/><Relationship Id="rId4" Type="http://schemas.openxmlformats.org/officeDocument/2006/relationships/image" Target="../media/image104.jpeg"/><Relationship Id="rId9" Type="http://schemas.openxmlformats.org/officeDocument/2006/relationships/image" Target="../media/image10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11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13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685800" y="685800"/>
            <a:ext cx="7848600" cy="1600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75000"/>
              </a:lnSpc>
            </a:pPr>
            <a:endParaRPr lang="en-AU" sz="5400" b="1" i="1">
              <a:solidFill>
                <a:srgbClr val="408000"/>
              </a:solidFill>
            </a:endParaRP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38100" y="4987522"/>
            <a:ext cx="9144000" cy="7920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7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+mn-lt"/>
              </a:rPr>
              <a:t>Annette </a:t>
            </a:r>
            <a:r>
              <a:rPr lang="en-US" sz="3200" dirty="0" smtClean="0">
                <a:latin typeface="+mn-lt"/>
              </a:rPr>
              <a:t>Cowie, Bhupinderpal Singh </a:t>
            </a:r>
            <a:br>
              <a:rPr lang="en-US" sz="3200" dirty="0" smtClean="0">
                <a:latin typeface="+mn-lt"/>
              </a:rPr>
            </a:br>
            <a:r>
              <a:rPr lang="en-US" sz="3200" dirty="0" smtClean="0">
                <a:latin typeface="+mn-lt"/>
              </a:rPr>
              <a:t>Lukas Van Zwieten </a:t>
            </a:r>
            <a:endParaRPr lang="en-US" sz="3200" b="1" i="1" dirty="0">
              <a:latin typeface="Arial Narrow" pitchFamily="34" charset="0"/>
            </a:endParaRPr>
          </a:p>
        </p:txBody>
      </p:sp>
      <p:sp>
        <p:nvSpPr>
          <p:cNvPr id="39944" name="Rectangle 9"/>
          <p:cNvSpPr>
            <a:spLocks noGrp="1" noChangeArrowheads="1"/>
          </p:cNvSpPr>
          <p:nvPr>
            <p:ph type="ctrTitle"/>
          </p:nvPr>
        </p:nvSpPr>
        <p:spPr>
          <a:xfrm>
            <a:off x="163860" y="188640"/>
            <a:ext cx="8892480" cy="1511300"/>
          </a:xfrm>
          <a:solidFill>
            <a:schemeClr val="bg1"/>
          </a:solidFill>
        </p:spPr>
        <p:txBody>
          <a:bodyPr/>
          <a:lstStyle/>
          <a:p>
            <a:pPr algn="ctr" eaLnBrk="1" hangingPunct="1"/>
            <a:r>
              <a:rPr lang="en-US" sz="4400" dirty="0" smtClean="0">
                <a:solidFill>
                  <a:schemeClr val="tx1"/>
                </a:solidFill>
              </a:rPr>
              <a:t>The Case for Biochar </a:t>
            </a:r>
            <a:endParaRPr lang="en-AU" sz="4400" i="1" dirty="0" smtClean="0">
              <a:solidFill>
                <a:schemeClr val="tx1"/>
              </a:solidFill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681" y="5723984"/>
            <a:ext cx="3338463" cy="113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3" descr="DSCF929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876" y="1700808"/>
            <a:ext cx="4032447" cy="302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 Mobile 2 medium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268760"/>
            <a:ext cx="5040560" cy="3312368"/>
          </a:xfrm>
          <a:prstGeom prst="rect">
            <a:avLst/>
          </a:prstGeom>
        </p:spPr>
      </p:pic>
      <p:pic>
        <p:nvPicPr>
          <p:cNvPr id="5" name="Picture 2" descr="http://biocharinnovation.files.wordpress.com/2010/05/pict013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344202"/>
            <a:ext cx="2627783" cy="3503712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396"/>
            <a:ext cx="28575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93721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3"/>
          <p:cNvSpPr>
            <a:spLocks noGrp="1"/>
          </p:cNvSpPr>
          <p:nvPr>
            <p:ph type="ftr" sz="quarter" idx="10"/>
          </p:nvPr>
        </p:nvSpPr>
        <p:spPr bwMode="auto">
          <a:xfrm>
            <a:off x="360065" y="6443000"/>
            <a:ext cx="554355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l-PL" dirty="0" smtClean="0">
                <a:solidFill>
                  <a:srgbClr val="000000"/>
                </a:solidFill>
              </a:rPr>
              <a:t>Adriana Downie –  </a:t>
            </a:r>
            <a:r>
              <a:rPr lang="en-AU" dirty="0" smtClean="0">
                <a:solidFill>
                  <a:srgbClr val="000000"/>
                </a:solidFill>
              </a:rPr>
              <a:t>June 2012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99788"/>
            <a:ext cx="4105275" cy="308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4419503" y="3230930"/>
            <a:ext cx="48423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EEA Continuous Flow System - scrap tires</a:t>
            </a:r>
            <a:endParaRPr lang="en-AU" dirty="0" smtClean="0">
              <a:solidFill>
                <a:srgbClr val="000000"/>
              </a:solidFill>
            </a:endParaRPr>
          </a:p>
        </p:txBody>
      </p:sp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218" y="76396"/>
            <a:ext cx="4430220" cy="2663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8" name="Rectangle 7"/>
          <p:cNvSpPr>
            <a:spLocks noChangeArrowheads="1"/>
          </p:cNvSpPr>
          <p:nvPr/>
        </p:nvSpPr>
        <p:spPr bwMode="auto">
          <a:xfrm>
            <a:off x="5270038" y="2739973"/>
            <a:ext cx="381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dirty="0" err="1" smtClean="0">
                <a:solidFill>
                  <a:srgbClr val="000000"/>
                </a:solidFill>
              </a:rPr>
              <a:t>Splainex</a:t>
            </a:r>
            <a:r>
              <a:rPr lang="en-US" dirty="0" smtClean="0">
                <a:solidFill>
                  <a:srgbClr val="000000"/>
                </a:solidFill>
              </a:rPr>
              <a:t> – Waste Pyrolysis</a:t>
            </a:r>
            <a:endParaRPr lang="en-AU" dirty="0" smtClean="0">
              <a:solidFill>
                <a:srgbClr val="0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65" y="51867"/>
            <a:ext cx="2426108" cy="3232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679574" y="76396"/>
            <a:ext cx="15323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Dynamotive</a:t>
            </a:r>
            <a:r>
              <a:rPr lang="en-US" dirty="0" smtClean="0">
                <a:solidFill>
                  <a:srgbClr val="000000"/>
                </a:solidFill>
              </a:rPr>
              <a:t> - fast-pyrolysis</a:t>
            </a:r>
            <a:endParaRPr lang="en-AU" dirty="0" smtClean="0">
              <a:solidFill>
                <a:srgbClr val="000000"/>
              </a:solidFill>
            </a:endParaRPr>
          </a:p>
        </p:txBody>
      </p:sp>
      <p:pic>
        <p:nvPicPr>
          <p:cNvPr id="9" name="Picture 2" descr="3D view of 2 TPH Plant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038601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3411575"/>
            <a:ext cx="3024336" cy="376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Pacific Pyrolysis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419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AU" smtClean="0"/>
              <a:t>CSIRO Land and Water: Biochar</a:t>
            </a:r>
            <a:endParaRPr lang="en-AU" smtClean="0">
              <a:solidFill>
                <a:srgbClr val="000000"/>
              </a:solidFill>
            </a:endParaRP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" y="692696"/>
            <a:ext cx="8847138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Rectangle 3"/>
          <p:cNvSpPr>
            <a:spLocks noChangeArrowheads="1"/>
          </p:cNvSpPr>
          <p:nvPr/>
        </p:nvSpPr>
        <p:spPr bwMode="auto">
          <a:xfrm>
            <a:off x="1003300" y="-273050"/>
            <a:ext cx="73628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b"/>
          <a:lstStyle/>
          <a:p>
            <a:r>
              <a:rPr lang="en-US" sz="3200" dirty="0">
                <a:solidFill>
                  <a:srgbClr val="FFFFFF"/>
                </a:solidFill>
                <a:latin typeface="Arial" charset="0"/>
              </a:rPr>
              <a:t>What is ‘pyrolysis’?</a:t>
            </a:r>
          </a:p>
        </p:txBody>
      </p:sp>
      <p:sp>
        <p:nvSpPr>
          <p:cNvPr id="45061" name="Rectangle 4"/>
          <p:cNvSpPr>
            <a:spLocks noChangeArrowheads="1"/>
          </p:cNvSpPr>
          <p:nvPr/>
        </p:nvSpPr>
        <p:spPr bwMode="auto">
          <a:xfrm>
            <a:off x="5857875" y="4500563"/>
            <a:ext cx="9740900" cy="876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5062" name="Rectangle 5"/>
          <p:cNvSpPr>
            <a:spLocks noChangeArrowheads="1"/>
          </p:cNvSpPr>
          <p:nvPr/>
        </p:nvSpPr>
        <p:spPr bwMode="auto">
          <a:xfrm>
            <a:off x="7734300" y="5118100"/>
            <a:ext cx="8382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000125" y="1000125"/>
            <a:ext cx="7669213" cy="4678363"/>
            <a:chOff x="688" y="889"/>
            <a:chExt cx="4831" cy="2947"/>
          </a:xfrm>
        </p:grpSpPr>
        <p:sp>
          <p:nvSpPr>
            <p:cNvPr id="45064" name="AutoShape 8"/>
            <p:cNvSpPr>
              <a:spLocks noChangeArrowheads="1"/>
            </p:cNvSpPr>
            <p:nvPr/>
          </p:nvSpPr>
          <p:spPr bwMode="auto">
            <a:xfrm rot="10773157" flipH="1">
              <a:off x="688" y="1126"/>
              <a:ext cx="567" cy="102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19 w 21600"/>
                <a:gd name="T13" fmla="*/ 2911 h 21600"/>
                <a:gd name="T14" fmla="*/ 18210 w 21600"/>
                <a:gd name="T15" fmla="*/ 923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gradFill rotWithShape="1">
              <a:gsLst>
                <a:gs pos="0">
                  <a:srgbClr val="FF3300">
                    <a:alpha val="25000"/>
                  </a:srgbClr>
                </a:gs>
                <a:gs pos="100000">
                  <a:srgbClr val="FF4314">
                    <a:alpha val="25000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AU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065" name="AutoShape 9"/>
            <p:cNvSpPr>
              <a:spLocks noChangeArrowheads="1"/>
            </p:cNvSpPr>
            <p:nvPr/>
          </p:nvSpPr>
          <p:spPr bwMode="auto">
            <a:xfrm rot="10773157" flipH="1">
              <a:off x="1674" y="1941"/>
              <a:ext cx="567" cy="189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1 h 21600"/>
                <a:gd name="T4" fmla="*/ 0 w 21600"/>
                <a:gd name="T5" fmla="*/ 1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19 w 21600"/>
                <a:gd name="T13" fmla="*/ 2907 h 21600"/>
                <a:gd name="T14" fmla="*/ 18210 w 21600"/>
                <a:gd name="T15" fmla="*/ 924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gradFill rotWithShape="1">
              <a:gsLst>
                <a:gs pos="0">
                  <a:srgbClr val="FF3300">
                    <a:alpha val="25000"/>
                  </a:srgbClr>
                </a:gs>
                <a:gs pos="100000">
                  <a:srgbClr val="FF4314">
                    <a:alpha val="25000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066" name="AutoShape 11"/>
            <p:cNvSpPr>
              <a:spLocks noChangeArrowheads="1"/>
            </p:cNvSpPr>
            <p:nvPr/>
          </p:nvSpPr>
          <p:spPr bwMode="auto">
            <a:xfrm rot="-53687">
              <a:off x="2570" y="889"/>
              <a:ext cx="2034" cy="2184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1 h 21600"/>
                <a:gd name="T4" fmla="*/ 0 w 21600"/>
                <a:gd name="T5" fmla="*/ 2 h 21600"/>
                <a:gd name="T6" fmla="*/ 2 w 21600"/>
                <a:gd name="T7" fmla="*/ 1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5 w 21600"/>
                <a:gd name="T13" fmla="*/ 2908 h 21600"/>
                <a:gd name="T14" fmla="*/ 18223 w 21600"/>
                <a:gd name="T15" fmla="*/ 924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gradFill rotWithShape="1">
              <a:gsLst>
                <a:gs pos="0">
                  <a:srgbClr val="FF3300">
                    <a:alpha val="25000"/>
                  </a:srgbClr>
                </a:gs>
                <a:gs pos="100000">
                  <a:srgbClr val="FF4314">
                    <a:alpha val="25000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067" name="AutoShape 12"/>
            <p:cNvSpPr>
              <a:spLocks noChangeArrowheads="1"/>
            </p:cNvSpPr>
            <p:nvPr/>
          </p:nvSpPr>
          <p:spPr bwMode="auto">
            <a:xfrm>
              <a:off x="2848" y="3127"/>
              <a:ext cx="928" cy="416"/>
            </a:xfrm>
            <a:prstGeom prst="rightArrow">
              <a:avLst>
                <a:gd name="adj1" fmla="val 50000"/>
                <a:gd name="adj2" fmla="val 55769"/>
              </a:avLst>
            </a:prstGeom>
            <a:gradFill rotWithShape="1">
              <a:gsLst>
                <a:gs pos="0">
                  <a:srgbClr val="FF3300">
                    <a:alpha val="25000"/>
                  </a:srgbClr>
                </a:gs>
                <a:gs pos="100000">
                  <a:srgbClr val="FF3604">
                    <a:alpha val="25000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068" name="AutoShape 13"/>
            <p:cNvSpPr>
              <a:spLocks noChangeArrowheads="1"/>
            </p:cNvSpPr>
            <p:nvPr/>
          </p:nvSpPr>
          <p:spPr bwMode="auto">
            <a:xfrm rot="-5333316" flipH="1" flipV="1">
              <a:off x="4593" y="1459"/>
              <a:ext cx="1006" cy="84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32 w 21600"/>
                <a:gd name="T13" fmla="*/ 2911 h 21600"/>
                <a:gd name="T14" fmla="*/ 18229 w 21600"/>
                <a:gd name="T15" fmla="*/ 924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gradFill rotWithShape="1">
              <a:gsLst>
                <a:gs pos="0">
                  <a:srgbClr val="FF3300">
                    <a:alpha val="25000"/>
                  </a:srgbClr>
                </a:gs>
                <a:gs pos="100000">
                  <a:srgbClr val="FF4314">
                    <a:alpha val="25000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AU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069" name="Text Box 15"/>
            <p:cNvSpPr txBox="1">
              <a:spLocks noChangeArrowheads="1"/>
            </p:cNvSpPr>
            <p:nvPr/>
          </p:nvSpPr>
          <p:spPr bwMode="auto">
            <a:xfrm>
              <a:off x="4750" y="3223"/>
              <a:ext cx="756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AU" b="1">
                  <a:solidFill>
                    <a:srgbClr val="000000"/>
                  </a:solidFill>
                  <a:latin typeface="Arial" charset="0"/>
                </a:rPr>
                <a:t>   biochar</a:t>
              </a:r>
            </a:p>
          </p:txBody>
        </p:sp>
        <p:sp>
          <p:nvSpPr>
            <p:cNvPr id="45070" name="Text Box 16"/>
            <p:cNvSpPr txBox="1">
              <a:spLocks noChangeArrowheads="1"/>
            </p:cNvSpPr>
            <p:nvPr/>
          </p:nvSpPr>
          <p:spPr bwMode="auto">
            <a:xfrm>
              <a:off x="4406" y="2563"/>
              <a:ext cx="7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AU" b="1" dirty="0">
                  <a:solidFill>
                    <a:srgbClr val="000000"/>
                  </a:solidFill>
                  <a:latin typeface="Arial" charset="0"/>
                </a:rPr>
                <a:t>electricity</a:t>
              </a:r>
            </a:p>
          </p:txBody>
        </p:sp>
        <p:sp>
          <p:nvSpPr>
            <p:cNvPr id="45071" name="AutoShape 14"/>
            <p:cNvSpPr>
              <a:spLocks noChangeArrowheads="1"/>
            </p:cNvSpPr>
            <p:nvPr/>
          </p:nvSpPr>
          <p:spPr bwMode="auto">
            <a:xfrm>
              <a:off x="4112" y="3120"/>
              <a:ext cx="928" cy="416"/>
            </a:xfrm>
            <a:prstGeom prst="rightArrow">
              <a:avLst>
                <a:gd name="adj1" fmla="val 50000"/>
                <a:gd name="adj2" fmla="val 55769"/>
              </a:avLst>
            </a:prstGeom>
            <a:gradFill rotWithShape="1">
              <a:gsLst>
                <a:gs pos="0">
                  <a:srgbClr val="FF3300">
                    <a:alpha val="25000"/>
                  </a:srgbClr>
                </a:gs>
                <a:gs pos="100000">
                  <a:srgbClr val="FF3604">
                    <a:alpha val="25000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9" name="Rectangle 18"/>
          <p:cNvSpPr/>
          <p:nvPr/>
        </p:nvSpPr>
        <p:spPr bwMode="auto">
          <a:xfrm>
            <a:off x="0" y="5805264"/>
            <a:ext cx="9144000" cy="10527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AU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520" y="6093296"/>
            <a:ext cx="597666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Slow pyrolysis process</a:t>
            </a:r>
            <a:endParaRPr lang="en-AU" sz="32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77157" name="Picture 5" descr="part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606" y="5704706"/>
            <a:ext cx="2134394" cy="1153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 bwMode="auto">
          <a:xfrm>
            <a:off x="6889821" y="3079238"/>
            <a:ext cx="2038207" cy="1227666"/>
          </a:xfrm>
          <a:prstGeom prst="ellipse">
            <a:avLst/>
          </a:prstGeom>
          <a:noFill/>
          <a:ln w="254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7243650" y="4460953"/>
            <a:ext cx="1547664" cy="974874"/>
          </a:xfrm>
          <a:prstGeom prst="ellipse">
            <a:avLst/>
          </a:prstGeom>
          <a:noFill/>
          <a:ln w="254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10"/>
          <p:cNvSpPr>
            <a:spLocks noChangeArrowheads="1"/>
          </p:cNvSpPr>
          <p:nvPr/>
        </p:nvSpPr>
        <p:spPr bwMode="auto">
          <a:xfrm>
            <a:off x="1003300" y="-273050"/>
            <a:ext cx="73628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b"/>
          <a:lstStyle/>
          <a:p>
            <a:pPr eaLnBrk="0" hangingPunct="0"/>
            <a:r>
              <a:rPr lang="en-US" sz="3200" i="1">
                <a:solidFill>
                  <a:srgbClr val="FFFFFF"/>
                </a:solidFill>
              </a:rPr>
              <a:t>Recalcitrant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598397" y="6355971"/>
            <a:ext cx="43748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i="1" dirty="0" smtClean="0"/>
              <a:t>National Biochar Initiative: </a:t>
            </a:r>
            <a:r>
              <a:rPr lang="en-AU" i="1" dirty="0"/>
              <a:t>E Krull CSIRO</a:t>
            </a:r>
          </a:p>
        </p:txBody>
      </p:sp>
      <p:pic>
        <p:nvPicPr>
          <p:cNvPr id="16282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46" y="476672"/>
            <a:ext cx="2808312" cy="2898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282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75489"/>
            <a:ext cx="2868295" cy="29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2822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46" y="3510319"/>
            <a:ext cx="2975669" cy="318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2824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81805"/>
            <a:ext cx="3557927" cy="2874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5751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1aug09 58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96848" y="1089546"/>
            <a:ext cx="3174788" cy="2381091"/>
          </a:xfrm>
          <a:prstGeom prst="rect">
            <a:avLst/>
          </a:prstGeom>
        </p:spPr>
      </p:pic>
      <p:pic>
        <p:nvPicPr>
          <p:cNvPr id="46082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3124200" cy="233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161" y="-17680"/>
            <a:ext cx="3548509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7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5"/>
          <a:stretch/>
        </p:blipFill>
        <p:spPr bwMode="auto">
          <a:xfrm>
            <a:off x="5029200" y="3613604"/>
            <a:ext cx="4114800" cy="27827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46086" name="Text Box 9"/>
          <p:cNvSpPr txBox="1">
            <a:spLocks noChangeArrowheads="1"/>
          </p:cNvSpPr>
          <p:nvPr/>
        </p:nvSpPr>
        <p:spPr bwMode="auto">
          <a:xfrm>
            <a:off x="6012160" y="2276872"/>
            <a:ext cx="349188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dirty="0">
                <a:solidFill>
                  <a:srgbClr val="000000"/>
                </a:solidFill>
              </a:rPr>
              <a:t>Poultry litter char applied to </a:t>
            </a:r>
            <a:r>
              <a:rPr lang="en-AU" dirty="0" smtClean="0">
                <a:solidFill>
                  <a:srgbClr val="000000"/>
                </a:solidFill>
              </a:rPr>
              <a:t>radish </a:t>
            </a:r>
            <a:r>
              <a:rPr lang="en-AU" i="1" dirty="0" smtClean="0">
                <a:solidFill>
                  <a:srgbClr val="000000"/>
                </a:solidFill>
              </a:rPr>
              <a:t>Y</a:t>
            </a:r>
            <a:r>
              <a:rPr lang="en-AU" i="1" dirty="0">
                <a:solidFill>
                  <a:srgbClr val="000000"/>
                </a:solidFill>
              </a:rPr>
              <a:t>. Chan 2007</a:t>
            </a:r>
          </a:p>
        </p:txBody>
      </p:sp>
      <p:sp>
        <p:nvSpPr>
          <p:cNvPr id="46087" name="Text Box 10"/>
          <p:cNvSpPr txBox="1">
            <a:spLocks noChangeArrowheads="1"/>
          </p:cNvSpPr>
          <p:nvPr/>
        </p:nvSpPr>
        <p:spPr bwMode="auto">
          <a:xfrm>
            <a:off x="5348399" y="2967273"/>
            <a:ext cx="3816424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dirty="0">
                <a:solidFill>
                  <a:srgbClr val="000000"/>
                </a:solidFill>
              </a:rPr>
              <a:t>Paper sludge char applied to wheat</a:t>
            </a:r>
            <a:br>
              <a:rPr lang="en-AU" dirty="0">
                <a:solidFill>
                  <a:srgbClr val="000000"/>
                </a:solidFill>
              </a:rPr>
            </a:br>
            <a:r>
              <a:rPr lang="en-AU" i="1" dirty="0">
                <a:solidFill>
                  <a:srgbClr val="000000"/>
                </a:solidFill>
              </a:rPr>
              <a:t>L. Van </a:t>
            </a:r>
            <a:r>
              <a:rPr lang="en-AU" i="1" dirty="0" err="1">
                <a:solidFill>
                  <a:srgbClr val="000000"/>
                </a:solidFill>
              </a:rPr>
              <a:t>Zwieten</a:t>
            </a:r>
            <a:r>
              <a:rPr lang="en-AU" i="1" dirty="0">
                <a:solidFill>
                  <a:srgbClr val="000000"/>
                </a:solidFill>
              </a:rPr>
              <a:t> 2007</a:t>
            </a:r>
          </a:p>
        </p:txBody>
      </p:sp>
      <p:sp>
        <p:nvSpPr>
          <p:cNvPr id="46089" name="TextBox 9"/>
          <p:cNvSpPr txBox="1">
            <a:spLocks noChangeArrowheads="1"/>
          </p:cNvSpPr>
          <p:nvPr/>
        </p:nvSpPr>
        <p:spPr bwMode="auto">
          <a:xfrm>
            <a:off x="4695478" y="6396335"/>
            <a:ext cx="52149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sz="2400" i="1" dirty="0" smtClean="0">
                <a:solidFill>
                  <a:schemeClr val="bg1"/>
                </a:solidFill>
              </a:rPr>
              <a:t>Lukas Van </a:t>
            </a:r>
            <a:r>
              <a:rPr lang="en-AU" sz="2400" i="1" dirty="0">
                <a:solidFill>
                  <a:schemeClr val="bg1"/>
                </a:solidFill>
              </a:rPr>
              <a:t>Zwieten </a:t>
            </a:r>
            <a:r>
              <a:rPr lang="en-AU" sz="2400" i="1" dirty="0" smtClean="0">
                <a:solidFill>
                  <a:schemeClr val="bg1"/>
                </a:solidFill>
              </a:rPr>
              <a:t>NSW DPI</a:t>
            </a:r>
            <a:endParaRPr lang="en-AU" sz="2400" i="1" dirty="0">
              <a:solidFill>
                <a:schemeClr val="bg1"/>
              </a:solidFill>
            </a:endParaRPr>
          </a:p>
        </p:txBody>
      </p:sp>
      <p:pic>
        <p:nvPicPr>
          <p:cNvPr id="12" name="Picture 11" descr="1aug09 567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140968"/>
            <a:ext cx="2787774" cy="3717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908050"/>
            <a:ext cx="7239000" cy="685800"/>
          </a:xfrm>
        </p:spPr>
        <p:txBody>
          <a:bodyPr/>
          <a:lstStyle/>
          <a:p>
            <a:r>
              <a:rPr lang="en-AU" dirty="0" smtClean="0"/>
              <a:t>Sustained increase in plant growth</a:t>
            </a:r>
          </a:p>
        </p:txBody>
      </p:sp>
      <p:sp>
        <p:nvSpPr>
          <p:cNvPr id="73731" name="Rectangle 4"/>
          <p:cNvSpPr>
            <a:spLocks noChangeArrowheads="1"/>
          </p:cNvSpPr>
          <p:nvPr/>
        </p:nvSpPr>
        <p:spPr bwMode="auto">
          <a:xfrm>
            <a:off x="1863725" y="2035175"/>
            <a:ext cx="1841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AU" sz="900" smtClean="0">
              <a:solidFill>
                <a:srgbClr val="000000"/>
              </a:solidFill>
              <a:latin typeface="Times"/>
            </a:endParaRPr>
          </a:p>
          <a:p>
            <a:endParaRPr lang="en-AU" smtClean="0">
              <a:solidFill>
                <a:srgbClr val="000000"/>
              </a:solidFill>
              <a:latin typeface="Times"/>
            </a:endParaRPr>
          </a:p>
        </p:txBody>
      </p:sp>
      <p:graphicFrame>
        <p:nvGraphicFramePr>
          <p:cNvPr id="272557" name="Group 173"/>
          <p:cNvGraphicFramePr>
            <a:graphicFrameLocks noGrp="1"/>
          </p:cNvGraphicFramePr>
          <p:nvPr/>
        </p:nvGraphicFramePr>
        <p:xfrm>
          <a:off x="4643438" y="1844675"/>
          <a:ext cx="4176712" cy="3960814"/>
        </p:xfrm>
        <a:graphic>
          <a:graphicData uri="http://schemas.openxmlformats.org/drawingml/2006/table">
            <a:tbl>
              <a:tblPr/>
              <a:tblGrid>
                <a:gridCol w="1044575"/>
                <a:gridCol w="1046162"/>
                <a:gridCol w="1042988"/>
                <a:gridCol w="1042987"/>
              </a:tblGrid>
              <a:tr h="17811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Poultry biochar rate t/ha</a:t>
                      </a:r>
                      <a:endParaRPr kumimoji="0" lang="en-A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Maize 07/08</a:t>
                      </a:r>
                      <a:endParaRPr kumimoji="0" lang="en-A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weight of cobs (t/ha)</a:t>
                      </a:r>
                      <a:endParaRPr kumimoji="0" lang="en-A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Faba bean</a:t>
                      </a:r>
                      <a:endParaRPr kumimoji="0" lang="en-A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2008</a:t>
                      </a:r>
                      <a:endParaRPr kumimoji="0" lang="en-A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dry bean (t/ha)</a:t>
                      </a:r>
                      <a:endParaRPr kumimoji="0" lang="en-A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Maize 08/09</a:t>
                      </a:r>
                      <a:endParaRPr kumimoji="0" lang="en-A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weight of cobs (t/ha)</a:t>
                      </a:r>
                      <a:endParaRPr kumimoji="0" lang="en-A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A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16.2</a:t>
                      </a:r>
                      <a:endParaRPr kumimoji="0" lang="en-A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2.4</a:t>
                      </a:r>
                      <a:endParaRPr kumimoji="0" lang="en-A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19.6</a:t>
                      </a:r>
                      <a:endParaRPr kumimoji="0" lang="en-A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A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17.9</a:t>
                      </a:r>
                      <a:endParaRPr kumimoji="0" lang="en-A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4.2</a:t>
                      </a:r>
                      <a:endParaRPr kumimoji="0" lang="en-A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22.5</a:t>
                      </a:r>
                      <a:endParaRPr kumimoji="0" lang="en-A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A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26.7</a:t>
                      </a:r>
                      <a:endParaRPr kumimoji="0" lang="en-A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4.6</a:t>
                      </a:r>
                      <a:endParaRPr kumimoji="0" lang="en-A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22.6</a:t>
                      </a:r>
                      <a:endParaRPr kumimoji="0" lang="en-A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20</a:t>
                      </a:r>
                      <a:endParaRPr kumimoji="0" lang="en-A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28.4</a:t>
                      </a:r>
                      <a:endParaRPr kumimoji="0" lang="en-A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5.5</a:t>
                      </a:r>
                      <a:endParaRPr kumimoji="0" lang="en-A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22.3</a:t>
                      </a:r>
                      <a:endParaRPr kumimoji="0" lang="en-A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50</a:t>
                      </a:r>
                      <a:endParaRPr kumimoji="0" lang="en-A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32.9</a:t>
                      </a:r>
                      <a:endParaRPr kumimoji="0" lang="en-A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5.6</a:t>
                      </a:r>
                      <a:endParaRPr kumimoji="0" lang="en-A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24.2</a:t>
                      </a:r>
                      <a:endParaRPr kumimoji="0" lang="en-A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3769" name="Picture 17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2428875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70" name="Picture 17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65625"/>
            <a:ext cx="2486025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71" name="Line 176"/>
          <p:cNvSpPr>
            <a:spLocks noChangeShapeType="1"/>
          </p:cNvSpPr>
          <p:nvPr/>
        </p:nvSpPr>
        <p:spPr bwMode="auto">
          <a:xfrm flipH="1" flipV="1">
            <a:off x="2411413" y="3357563"/>
            <a:ext cx="3529012" cy="43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772" name="Line 177"/>
          <p:cNvSpPr>
            <a:spLocks noChangeShapeType="1"/>
          </p:cNvSpPr>
          <p:nvPr/>
        </p:nvSpPr>
        <p:spPr bwMode="auto">
          <a:xfrm flipH="1">
            <a:off x="2339975" y="5661025"/>
            <a:ext cx="3600450" cy="43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773" name="Text Box 178"/>
          <p:cNvSpPr txBox="1">
            <a:spLocks noChangeArrowheads="1"/>
          </p:cNvSpPr>
          <p:nvPr/>
        </p:nvSpPr>
        <p:spPr bwMode="auto">
          <a:xfrm>
            <a:off x="611188" y="3573463"/>
            <a:ext cx="1619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b="1" smtClean="0">
                <a:solidFill>
                  <a:srgbClr val="FFFFFF"/>
                </a:solidFill>
                <a:latin typeface="Arial Narrow" pitchFamily="34" charset="0"/>
              </a:rPr>
              <a:t>1200mm tall</a:t>
            </a:r>
          </a:p>
        </p:txBody>
      </p:sp>
      <p:sp>
        <p:nvSpPr>
          <p:cNvPr id="73774" name="Text Box 179"/>
          <p:cNvSpPr txBox="1">
            <a:spLocks noChangeArrowheads="1"/>
          </p:cNvSpPr>
          <p:nvPr/>
        </p:nvSpPr>
        <p:spPr bwMode="auto">
          <a:xfrm>
            <a:off x="376238" y="6037263"/>
            <a:ext cx="1619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b="1" smtClean="0">
                <a:solidFill>
                  <a:srgbClr val="FFFFFF"/>
                </a:solidFill>
                <a:latin typeface="Arial Narrow" pitchFamily="34" charset="0"/>
              </a:rPr>
              <a:t>1900mm tall</a:t>
            </a:r>
          </a:p>
        </p:txBody>
      </p:sp>
      <p:sp>
        <p:nvSpPr>
          <p:cNvPr id="73775" name="TextBox 10"/>
          <p:cNvSpPr txBox="1">
            <a:spLocks noChangeArrowheads="1"/>
          </p:cNvSpPr>
          <p:nvPr/>
        </p:nvSpPr>
        <p:spPr bwMode="auto">
          <a:xfrm>
            <a:off x="5429250" y="6286500"/>
            <a:ext cx="5214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i="1" dirty="0" smtClean="0">
                <a:solidFill>
                  <a:srgbClr val="000000"/>
                </a:solidFill>
                <a:latin typeface="Arial"/>
              </a:rPr>
              <a:t>Source: L. Van Zwieten  NSW DPI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9" name="Picture 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54375"/>
            <a:ext cx="4572000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10"/>
          <p:cNvSpPr>
            <a:spLocks noChangeArrowheads="1"/>
          </p:cNvSpPr>
          <p:nvPr/>
        </p:nvSpPr>
        <p:spPr bwMode="auto">
          <a:xfrm>
            <a:off x="1003300" y="-273050"/>
            <a:ext cx="73628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b"/>
          <a:lstStyle/>
          <a:p>
            <a:pPr eaLnBrk="0" hangingPunct="0"/>
            <a:r>
              <a:rPr lang="en-US" sz="3200" i="1">
                <a:solidFill>
                  <a:srgbClr val="FFFFFF"/>
                </a:solidFill>
              </a:rPr>
              <a:t>Recalcitrant</a:t>
            </a:r>
          </a:p>
        </p:txBody>
      </p:sp>
      <p:pic>
        <p:nvPicPr>
          <p:cNvPr id="50180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14313"/>
            <a:ext cx="4786313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TextBox 11"/>
          <p:cNvSpPr txBox="1">
            <a:spLocks noChangeArrowheads="1"/>
          </p:cNvSpPr>
          <p:nvPr/>
        </p:nvSpPr>
        <p:spPr bwMode="auto">
          <a:xfrm>
            <a:off x="5286375" y="642938"/>
            <a:ext cx="5214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i="1" dirty="0"/>
              <a:t>Source: S. Joseph UNSW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357438" y="6286500"/>
            <a:ext cx="2643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i="1" dirty="0"/>
              <a:t>Source: E Krull CSIRO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187200" y="194382"/>
            <a:ext cx="8956800" cy="74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991" tIns="35991" rIns="35991" bIns="0"/>
          <a:lstStyle/>
          <a:p>
            <a:pPr defTabSz="914201"/>
            <a:r>
              <a:rPr lang="en-AU" sz="3100" b="1">
                <a:solidFill>
                  <a:srgbClr val="FFFF00"/>
                </a:solidFill>
                <a:latin typeface="Arial" charset="0"/>
              </a:rPr>
              <a:t>Cumulative per cent of biochar-C decomposed</a:t>
            </a:r>
          </a:p>
        </p:txBody>
      </p:sp>
      <p:pic>
        <p:nvPicPr>
          <p:cNvPr id="7171" name="Picture 2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41" y="1131722"/>
            <a:ext cx="7155360" cy="4871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-16130" y="6002731"/>
            <a:ext cx="7324434" cy="137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26" tIns="41463" rIns="82926" bIns="41463">
            <a:spAutoFit/>
          </a:bodyPr>
          <a:lstStyle/>
          <a:p>
            <a:pPr algn="ctr"/>
            <a:r>
              <a:rPr lang="en-AU" sz="2800" dirty="0" smtClean="0">
                <a:solidFill>
                  <a:srgbClr val="0000FF"/>
                </a:solidFill>
                <a:latin typeface="Arial" charset="0"/>
              </a:rPr>
              <a:t>0.5</a:t>
            </a:r>
            <a:r>
              <a:rPr lang="en-AU" sz="2800" dirty="0">
                <a:solidFill>
                  <a:srgbClr val="0000FF"/>
                </a:solidFill>
                <a:latin typeface="Arial" charset="0"/>
              </a:rPr>
              <a:t>% </a:t>
            </a:r>
            <a:r>
              <a:rPr lang="en-AU" sz="2800" dirty="0" smtClean="0">
                <a:solidFill>
                  <a:srgbClr val="0000FF"/>
                </a:solidFill>
                <a:latin typeface="Arial" charset="0"/>
              </a:rPr>
              <a:t>to </a:t>
            </a:r>
            <a:r>
              <a:rPr lang="en-AU" sz="2800" dirty="0">
                <a:solidFill>
                  <a:srgbClr val="0000FF"/>
                </a:solidFill>
                <a:latin typeface="Arial" charset="0"/>
              </a:rPr>
              <a:t>8.9% of </a:t>
            </a:r>
            <a:r>
              <a:rPr lang="en-AU" sz="2800" dirty="0" smtClean="0">
                <a:solidFill>
                  <a:srgbClr val="0000FF"/>
                </a:solidFill>
                <a:latin typeface="Arial" charset="0"/>
              </a:rPr>
              <a:t>biochar </a:t>
            </a:r>
            <a:r>
              <a:rPr lang="en-AU" sz="2800" dirty="0">
                <a:solidFill>
                  <a:srgbClr val="0000FF"/>
                </a:solidFill>
                <a:latin typeface="Arial" charset="0"/>
              </a:rPr>
              <a:t>C </a:t>
            </a:r>
            <a:r>
              <a:rPr lang="en-AU" sz="2800" dirty="0" smtClean="0">
                <a:solidFill>
                  <a:srgbClr val="0000FF"/>
                </a:solidFill>
                <a:latin typeface="Arial" charset="0"/>
              </a:rPr>
              <a:t>mineralized </a:t>
            </a:r>
            <a:br>
              <a:rPr lang="en-AU" sz="2800" dirty="0" smtClean="0">
                <a:solidFill>
                  <a:srgbClr val="0000FF"/>
                </a:solidFill>
                <a:latin typeface="Arial" charset="0"/>
              </a:rPr>
            </a:br>
            <a:r>
              <a:rPr lang="en-AU" sz="2800" dirty="0" smtClean="0">
                <a:solidFill>
                  <a:srgbClr val="0000FF"/>
                </a:solidFill>
                <a:latin typeface="Arial" charset="0"/>
              </a:rPr>
              <a:t>over </a:t>
            </a:r>
            <a:r>
              <a:rPr lang="en-AU" sz="2800" dirty="0">
                <a:solidFill>
                  <a:srgbClr val="0000FF"/>
                </a:solidFill>
                <a:latin typeface="Arial" charset="0"/>
              </a:rPr>
              <a:t>5 years. </a:t>
            </a:r>
          </a:p>
          <a:p>
            <a:pPr algn="ctr"/>
            <a:r>
              <a:rPr lang="en-AU" sz="2800" dirty="0" smtClean="0">
                <a:solidFill>
                  <a:srgbClr val="0000FF"/>
                </a:solidFill>
                <a:latin typeface="Arial" charset="0"/>
              </a:rPr>
              <a:t>. </a:t>
            </a:r>
            <a:endParaRPr lang="en-AU" sz="28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437440" y="742962"/>
            <a:ext cx="3461760" cy="36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26" tIns="41463" rIns="82926" bIns="41463">
            <a:spAutoFit/>
          </a:bodyPr>
          <a:lstStyle/>
          <a:p>
            <a:pPr>
              <a:defRPr/>
            </a:pPr>
            <a:r>
              <a:rPr lang="en-AU" b="1" dirty="0">
                <a:solidFill>
                  <a:srgbClr val="E7F3FF">
                    <a:lumMod val="75000"/>
                  </a:srgbClr>
                </a:solidFill>
                <a:latin typeface="Arial" charset="0"/>
              </a:rPr>
              <a:t>BP Singh et al. 2012 (EST)</a:t>
            </a:r>
          </a:p>
        </p:txBody>
      </p:sp>
    </p:spTree>
    <p:extLst>
      <p:ext uri="{BB962C8B-B14F-4D97-AF65-F5344CB8AC3E}">
        <p14:creationId xmlns:p14="http://schemas.microsoft.com/office/powerpoint/2010/main" val="3853684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62703"/>
            <a:ext cx="8713929" cy="1353458"/>
          </a:xfrm>
        </p:spPr>
        <p:txBody>
          <a:bodyPr/>
          <a:lstStyle/>
          <a:p>
            <a:pPr algn="ctr"/>
            <a:r>
              <a:rPr lang="en-AU" sz="2900" b="1" dirty="0">
                <a:solidFill>
                  <a:srgbClr val="FFFF00"/>
                </a:solidFill>
              </a:rPr>
              <a:t>Biochar stability </a:t>
            </a:r>
            <a:r>
              <a:rPr lang="en-AU" sz="2900" b="1" dirty="0" smtClean="0">
                <a:solidFill>
                  <a:srgbClr val="FFFF00"/>
                </a:solidFill>
              </a:rPr>
              <a:t> - </a:t>
            </a:r>
            <a:br>
              <a:rPr lang="en-AU" sz="2900" b="1" dirty="0" smtClean="0">
                <a:solidFill>
                  <a:srgbClr val="FFFF00"/>
                </a:solidFill>
              </a:rPr>
            </a:br>
            <a:r>
              <a:rPr lang="en-AU" sz="2900" b="1" dirty="0" smtClean="0">
                <a:solidFill>
                  <a:srgbClr val="FFFF00"/>
                </a:solidFill>
              </a:rPr>
              <a:t> </a:t>
            </a:r>
            <a:r>
              <a:rPr lang="en-AU" sz="2900" b="1" dirty="0">
                <a:solidFill>
                  <a:srgbClr val="FFFF00"/>
                </a:solidFill>
              </a:rPr>
              <a:t>a function of </a:t>
            </a:r>
            <a:r>
              <a:rPr lang="en-AU" sz="2900" b="1" dirty="0" smtClean="0">
                <a:solidFill>
                  <a:srgbClr val="FFFF00"/>
                </a:solidFill>
              </a:rPr>
              <a:t>feedstock and </a:t>
            </a:r>
            <a:r>
              <a:rPr lang="en-AU" sz="2900" b="1" dirty="0">
                <a:solidFill>
                  <a:srgbClr val="FFFF00"/>
                </a:solidFill>
              </a:rPr>
              <a:t>pyrolysis </a:t>
            </a:r>
            <a:r>
              <a:rPr lang="en-AU" sz="2900" b="1" dirty="0" smtClean="0">
                <a:solidFill>
                  <a:srgbClr val="FFFF00"/>
                </a:solidFill>
              </a:rPr>
              <a:t>conditions </a:t>
            </a:r>
            <a:endParaRPr lang="en-AU" sz="2900" b="1" dirty="0">
              <a:solidFill>
                <a:srgbClr val="FFFF00"/>
              </a:solidFill>
            </a:endParaRP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1637108"/>
            <a:ext cx="8640959" cy="5243307"/>
          </a:xfrm>
          <a:prstGeom prst="rect">
            <a:avLst/>
          </a:prstGeom>
          <a:solidFill>
            <a:schemeClr val="tx2">
              <a:lumMod val="9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6444208" y="6574198"/>
            <a:ext cx="2219336" cy="28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26" tIns="41463" rIns="82926" bIns="41463">
            <a:spAutoFit/>
          </a:bodyPr>
          <a:lstStyle>
            <a:lvl1pPr defTabSz="1008063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08063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08063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08063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08063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8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8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8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8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AU" sz="1300" b="1" dirty="0">
                <a:solidFill>
                  <a:srgbClr val="000000"/>
                </a:solidFill>
              </a:rPr>
              <a:t>Synthesis: “after E. Krull”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220072" y="1252669"/>
            <a:ext cx="3923928" cy="36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26" tIns="41463" rIns="82926" bIns="41463">
            <a:spAutoFit/>
          </a:bodyPr>
          <a:lstStyle/>
          <a:p>
            <a:pPr>
              <a:defRPr/>
            </a:pPr>
            <a:r>
              <a:rPr lang="en-AU" b="1" dirty="0">
                <a:solidFill>
                  <a:srgbClr val="E7F3FF">
                    <a:lumMod val="75000"/>
                  </a:srgbClr>
                </a:solidFill>
                <a:latin typeface="Arial" charset="0"/>
              </a:rPr>
              <a:t>BP Singh et al. 2012 (EST)</a:t>
            </a:r>
          </a:p>
        </p:txBody>
      </p:sp>
    </p:spTree>
    <p:extLst>
      <p:ext uri="{BB962C8B-B14F-4D97-AF65-F5344CB8AC3E}">
        <p14:creationId xmlns:p14="http://schemas.microsoft.com/office/powerpoint/2010/main" val="360077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57600" y="79194"/>
            <a:ext cx="9144000" cy="52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26" tIns="41463" rIns="82926" bIns="41463" anchor="ctr">
            <a:spAutoFit/>
          </a:bodyPr>
          <a:lstStyle/>
          <a:p>
            <a:r>
              <a:rPr lang="en-AU" sz="2900" b="1">
                <a:solidFill>
                  <a:srgbClr val="FFFF00"/>
                </a:solidFill>
                <a:latin typeface="Arial" charset="0"/>
              </a:rPr>
              <a:t>NMR parameters as predictors of biochar stability </a:t>
            </a:r>
          </a:p>
        </p:txBody>
      </p:sp>
      <p:sp>
        <p:nvSpPr>
          <p:cNvPr id="9219" name="Rectangle 7"/>
          <p:cNvSpPr>
            <a:spLocks noChangeArrowheads="1"/>
          </p:cNvSpPr>
          <p:nvPr/>
        </p:nvSpPr>
        <p:spPr bwMode="auto">
          <a:xfrm>
            <a:off x="0" y="6123864"/>
            <a:ext cx="7084800" cy="55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26" tIns="41463" rIns="82926" bIns="41463" anchor="ctr">
            <a:spAutoFit/>
          </a:bodyPr>
          <a:lstStyle/>
          <a:p>
            <a:r>
              <a:rPr lang="en-AU" sz="1500" b="1">
                <a:solidFill>
                  <a:srgbClr val="0000FF"/>
                </a:solidFill>
                <a:latin typeface="Arial" charset="0"/>
              </a:rPr>
              <a:t>Biochar stability strongly, non-linearly, related with the proportion of non-aromatic C and degree of aromatic condensation of biochars. 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80" y="1019414"/>
            <a:ext cx="6713280" cy="469102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013440" y="699767"/>
            <a:ext cx="2859840" cy="637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26" tIns="41463" rIns="82926" bIns="41463">
            <a:spAutoFit/>
          </a:bodyPr>
          <a:lstStyle/>
          <a:p>
            <a:pPr>
              <a:defRPr/>
            </a:pPr>
            <a:r>
              <a:rPr lang="en-AU" b="1" dirty="0">
                <a:solidFill>
                  <a:srgbClr val="E7F3FF">
                    <a:lumMod val="75000"/>
                  </a:srgbClr>
                </a:solidFill>
                <a:latin typeface="Arial" charset="0"/>
              </a:rPr>
              <a:t>BP Singh et al. 2012 (EST)</a:t>
            </a:r>
          </a:p>
        </p:txBody>
      </p:sp>
    </p:spTree>
    <p:extLst>
      <p:ext uri="{BB962C8B-B14F-4D97-AF65-F5344CB8AC3E}">
        <p14:creationId xmlns:p14="http://schemas.microsoft.com/office/powerpoint/2010/main" val="198005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6" name="Picture 24" descr="http://coinvestigators.files.wordpress.com/2011/05/shin-nasa-gfsc-meltwater-l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" y="-1710890"/>
            <a:ext cx="4092702" cy="452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2" descr="bushfir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7027"/>
            <a:ext cx="4191000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3" descr="croatia_waves"/>
          <p:cNvPicPr>
            <a:picLocks noChangeAspect="1" noChangeArrowheads="1"/>
          </p:cNvPicPr>
          <p:nvPr/>
        </p:nvPicPr>
        <p:blipFill>
          <a:blip r:embed="rId6" cstate="screen">
            <a:lum bright="-30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"/>
            <a:ext cx="4191000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014915" y="4160840"/>
          <a:ext cx="4141787" cy="271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897" name="Photo Editor Photo" r:id="rId7" imgW="9514286" imgH="6238095" progId="">
                  <p:embed/>
                </p:oleObj>
              </mc:Choice>
              <mc:Fallback>
                <p:oleObj name="Photo Editor Photo" r:id="rId7" imgW="9514286" imgH="62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bright="-12000" contrast="-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4915" y="4160840"/>
                        <a:ext cx="4141787" cy="2714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70548" cy="30529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27" y="1775592"/>
            <a:ext cx="3643877" cy="27329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074" y="3933056"/>
            <a:ext cx="3899926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270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IBI index of biochar stability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BC</a:t>
            </a:r>
            <a:r>
              <a:rPr lang="en-US" baseline="-25000" dirty="0" smtClean="0"/>
              <a:t>+100</a:t>
            </a:r>
            <a:r>
              <a:rPr lang="en-US" dirty="0" smtClean="0"/>
              <a:t> </a:t>
            </a:r>
            <a:r>
              <a:rPr lang="en-US" dirty="0"/>
              <a:t>– The fraction of carbon present in biochar that is expected to remain in soil for at least 100 years (3) when added to </a:t>
            </a:r>
            <a:r>
              <a:rPr lang="en-US" dirty="0" smtClean="0"/>
              <a:t>soil</a:t>
            </a:r>
            <a:endParaRPr lang="en-US" dirty="0"/>
          </a:p>
          <a:p>
            <a:r>
              <a:rPr lang="en-US" dirty="0"/>
              <a:t>Indicator: H/</a:t>
            </a:r>
            <a:r>
              <a:rPr lang="en-US" dirty="0" err="1"/>
              <a:t>C</a:t>
            </a:r>
            <a:r>
              <a:rPr lang="en-US" baseline="-25000" dirty="0" err="1"/>
              <a:t>org</a:t>
            </a:r>
            <a:r>
              <a:rPr lang="en-US" dirty="0"/>
              <a:t>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909927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914400"/>
            <a:ext cx="8424862" cy="685800"/>
          </a:xfrm>
        </p:spPr>
        <p:txBody>
          <a:bodyPr/>
          <a:lstStyle/>
          <a:p>
            <a:r>
              <a:rPr lang="en-AU" sz="3200" dirty="0" smtClean="0"/>
              <a:t>Biochar can reduce soil N</a:t>
            </a:r>
            <a:r>
              <a:rPr lang="en-AU" sz="3200" baseline="-25000" dirty="0" smtClean="0"/>
              <a:t>2</a:t>
            </a:r>
            <a:r>
              <a:rPr lang="en-AU" sz="3200" dirty="0" smtClean="0"/>
              <a:t>O emissions 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3175" y="1706087"/>
            <a:ext cx="8788400" cy="4808701"/>
            <a:chOff x="221" y="1391"/>
            <a:chExt cx="5536" cy="1822"/>
          </a:xfrm>
        </p:grpSpPr>
        <p:grpSp>
          <p:nvGrpSpPr>
            <p:cNvPr id="3" name="Group 285"/>
            <p:cNvGrpSpPr>
              <a:grpSpLocks/>
            </p:cNvGrpSpPr>
            <p:nvPr/>
          </p:nvGrpSpPr>
          <p:grpSpPr bwMode="auto">
            <a:xfrm>
              <a:off x="474" y="1413"/>
              <a:ext cx="5147" cy="1775"/>
              <a:chOff x="474" y="1413"/>
              <a:chExt cx="5147" cy="1775"/>
            </a:xfrm>
          </p:grpSpPr>
          <p:grpSp>
            <p:nvGrpSpPr>
              <p:cNvPr id="4" name="Group 207"/>
              <p:cNvGrpSpPr>
                <a:grpSpLocks/>
              </p:cNvGrpSpPr>
              <p:nvPr/>
            </p:nvGrpSpPr>
            <p:grpSpPr bwMode="auto">
              <a:xfrm>
                <a:off x="474" y="1453"/>
                <a:ext cx="5125" cy="1735"/>
                <a:chOff x="474" y="1453"/>
                <a:chExt cx="5125" cy="1735"/>
              </a:xfrm>
            </p:grpSpPr>
            <p:sp>
              <p:nvSpPr>
                <p:cNvPr id="1031" name="Line 7"/>
                <p:cNvSpPr>
                  <a:spLocks noChangeShapeType="1"/>
                </p:cNvSpPr>
                <p:nvPr/>
              </p:nvSpPr>
              <p:spPr bwMode="auto">
                <a:xfrm>
                  <a:off x="730" y="1493"/>
                  <a:ext cx="1" cy="1385"/>
                </a:xfrm>
                <a:prstGeom prst="line">
                  <a:avLst/>
                </a:prstGeom>
                <a:noFill/>
                <a:ln w="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2" name="Line 8"/>
                <p:cNvSpPr>
                  <a:spLocks noChangeShapeType="1"/>
                </p:cNvSpPr>
                <p:nvPr/>
              </p:nvSpPr>
              <p:spPr bwMode="auto">
                <a:xfrm>
                  <a:off x="708" y="2878"/>
                  <a:ext cx="22" cy="1"/>
                </a:xfrm>
                <a:prstGeom prst="line">
                  <a:avLst/>
                </a:prstGeom>
                <a:noFill/>
                <a:ln w="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3" name="Line 9"/>
                <p:cNvSpPr>
                  <a:spLocks noChangeShapeType="1"/>
                </p:cNvSpPr>
                <p:nvPr/>
              </p:nvSpPr>
              <p:spPr bwMode="auto">
                <a:xfrm>
                  <a:off x="708" y="2679"/>
                  <a:ext cx="22" cy="1"/>
                </a:xfrm>
                <a:prstGeom prst="line">
                  <a:avLst/>
                </a:prstGeom>
                <a:noFill/>
                <a:ln w="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4" name="Line 10"/>
                <p:cNvSpPr>
                  <a:spLocks noChangeShapeType="1"/>
                </p:cNvSpPr>
                <p:nvPr/>
              </p:nvSpPr>
              <p:spPr bwMode="auto">
                <a:xfrm>
                  <a:off x="708" y="2484"/>
                  <a:ext cx="22" cy="1"/>
                </a:xfrm>
                <a:prstGeom prst="line">
                  <a:avLst/>
                </a:prstGeom>
                <a:noFill/>
                <a:ln w="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5" name="Line 11"/>
                <p:cNvSpPr>
                  <a:spLocks noChangeShapeType="1"/>
                </p:cNvSpPr>
                <p:nvPr/>
              </p:nvSpPr>
              <p:spPr bwMode="auto">
                <a:xfrm>
                  <a:off x="708" y="2285"/>
                  <a:ext cx="22" cy="1"/>
                </a:xfrm>
                <a:prstGeom prst="line">
                  <a:avLst/>
                </a:prstGeom>
                <a:noFill/>
                <a:ln w="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6" name="Line 12"/>
                <p:cNvSpPr>
                  <a:spLocks noChangeShapeType="1"/>
                </p:cNvSpPr>
                <p:nvPr/>
              </p:nvSpPr>
              <p:spPr bwMode="auto">
                <a:xfrm>
                  <a:off x="708" y="2086"/>
                  <a:ext cx="22" cy="1"/>
                </a:xfrm>
                <a:prstGeom prst="line">
                  <a:avLst/>
                </a:prstGeom>
                <a:noFill/>
                <a:ln w="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7" name="Line 13"/>
                <p:cNvSpPr>
                  <a:spLocks noChangeShapeType="1"/>
                </p:cNvSpPr>
                <p:nvPr/>
              </p:nvSpPr>
              <p:spPr bwMode="auto">
                <a:xfrm>
                  <a:off x="708" y="1887"/>
                  <a:ext cx="22" cy="1"/>
                </a:xfrm>
                <a:prstGeom prst="line">
                  <a:avLst/>
                </a:prstGeom>
                <a:noFill/>
                <a:ln w="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8" name="Line 14"/>
                <p:cNvSpPr>
                  <a:spLocks noChangeShapeType="1"/>
                </p:cNvSpPr>
                <p:nvPr/>
              </p:nvSpPr>
              <p:spPr bwMode="auto">
                <a:xfrm>
                  <a:off x="708" y="1692"/>
                  <a:ext cx="22" cy="1"/>
                </a:xfrm>
                <a:prstGeom prst="line">
                  <a:avLst/>
                </a:prstGeom>
                <a:noFill/>
                <a:ln w="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9" name="Line 15"/>
                <p:cNvSpPr>
                  <a:spLocks noChangeShapeType="1"/>
                </p:cNvSpPr>
                <p:nvPr/>
              </p:nvSpPr>
              <p:spPr bwMode="auto">
                <a:xfrm>
                  <a:off x="708" y="1493"/>
                  <a:ext cx="22" cy="1"/>
                </a:xfrm>
                <a:prstGeom prst="line">
                  <a:avLst/>
                </a:prstGeom>
                <a:noFill/>
                <a:ln w="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0" name="Line 16"/>
                <p:cNvSpPr>
                  <a:spLocks noChangeShapeType="1"/>
                </p:cNvSpPr>
                <p:nvPr/>
              </p:nvSpPr>
              <p:spPr bwMode="auto">
                <a:xfrm>
                  <a:off x="730" y="2878"/>
                  <a:ext cx="2209" cy="1"/>
                </a:xfrm>
                <a:prstGeom prst="line">
                  <a:avLst/>
                </a:prstGeom>
                <a:noFill/>
                <a:ln w="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1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730" y="2878"/>
                  <a:ext cx="1" cy="23"/>
                </a:xfrm>
                <a:prstGeom prst="line">
                  <a:avLst/>
                </a:prstGeom>
                <a:noFill/>
                <a:ln w="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2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1124" y="2878"/>
                  <a:ext cx="1" cy="23"/>
                </a:xfrm>
                <a:prstGeom prst="line">
                  <a:avLst/>
                </a:prstGeom>
                <a:noFill/>
                <a:ln w="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3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1518" y="2878"/>
                  <a:ext cx="1" cy="23"/>
                </a:xfrm>
                <a:prstGeom prst="line">
                  <a:avLst/>
                </a:prstGeom>
                <a:noFill/>
                <a:ln w="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4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1912" y="2878"/>
                  <a:ext cx="1" cy="23"/>
                </a:xfrm>
                <a:prstGeom prst="line">
                  <a:avLst/>
                </a:prstGeom>
                <a:noFill/>
                <a:ln w="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5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2306" y="2878"/>
                  <a:ext cx="1" cy="23"/>
                </a:xfrm>
                <a:prstGeom prst="line">
                  <a:avLst/>
                </a:prstGeom>
                <a:noFill/>
                <a:ln w="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6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2705" y="2878"/>
                  <a:ext cx="1" cy="23"/>
                </a:xfrm>
                <a:prstGeom prst="line">
                  <a:avLst/>
                </a:prstGeom>
                <a:noFill/>
                <a:ln w="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7" name="Freeform 23"/>
                <p:cNvSpPr>
                  <a:spLocks/>
                </p:cNvSpPr>
                <p:nvPr/>
              </p:nvSpPr>
              <p:spPr bwMode="auto">
                <a:xfrm>
                  <a:off x="806" y="2325"/>
                  <a:ext cx="17" cy="18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13" y="0"/>
                    </a:cxn>
                    <a:cxn ang="0">
                      <a:pos x="17" y="5"/>
                    </a:cxn>
                    <a:cxn ang="0">
                      <a:pos x="4" y="18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17" h="18">
                      <a:moveTo>
                        <a:pt x="0" y="13"/>
                      </a:moveTo>
                      <a:lnTo>
                        <a:pt x="13" y="0"/>
                      </a:lnTo>
                      <a:lnTo>
                        <a:pt x="17" y="5"/>
                      </a:lnTo>
                      <a:lnTo>
                        <a:pt x="4" y="18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8" name="Freeform 24"/>
                <p:cNvSpPr>
                  <a:spLocks/>
                </p:cNvSpPr>
                <p:nvPr/>
              </p:nvSpPr>
              <p:spPr bwMode="auto">
                <a:xfrm>
                  <a:off x="841" y="2285"/>
                  <a:ext cx="18" cy="18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13" y="0"/>
                    </a:cxn>
                    <a:cxn ang="0">
                      <a:pos x="18" y="5"/>
                    </a:cxn>
                    <a:cxn ang="0">
                      <a:pos x="4" y="18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18" h="18">
                      <a:moveTo>
                        <a:pt x="0" y="14"/>
                      </a:moveTo>
                      <a:lnTo>
                        <a:pt x="13" y="0"/>
                      </a:lnTo>
                      <a:lnTo>
                        <a:pt x="18" y="5"/>
                      </a:lnTo>
                      <a:lnTo>
                        <a:pt x="4" y="18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9" name="Freeform 25"/>
                <p:cNvSpPr>
                  <a:spLocks/>
                </p:cNvSpPr>
                <p:nvPr/>
              </p:nvSpPr>
              <p:spPr bwMode="auto">
                <a:xfrm>
                  <a:off x="876" y="2245"/>
                  <a:ext cx="14" cy="14"/>
                </a:xfrm>
                <a:custGeom>
                  <a:avLst/>
                  <a:gdLst/>
                  <a:ahLst/>
                  <a:cxnLst>
                    <a:cxn ang="0">
                      <a:pos x="0" y="9"/>
                    </a:cxn>
                    <a:cxn ang="0">
                      <a:pos x="9" y="0"/>
                    </a:cxn>
                    <a:cxn ang="0">
                      <a:pos x="14" y="5"/>
                    </a:cxn>
                    <a:cxn ang="0">
                      <a:pos x="5" y="14"/>
                    </a:cxn>
                    <a:cxn ang="0">
                      <a:pos x="0" y="9"/>
                    </a:cxn>
                  </a:cxnLst>
                  <a:rect l="0" t="0" r="r" b="b"/>
                  <a:pathLst>
                    <a:path w="14" h="14">
                      <a:moveTo>
                        <a:pt x="0" y="9"/>
                      </a:moveTo>
                      <a:lnTo>
                        <a:pt x="9" y="0"/>
                      </a:lnTo>
                      <a:lnTo>
                        <a:pt x="14" y="5"/>
                      </a:lnTo>
                      <a:lnTo>
                        <a:pt x="5" y="14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0" name="Freeform 26"/>
                <p:cNvSpPr>
                  <a:spLocks/>
                </p:cNvSpPr>
                <p:nvPr/>
              </p:nvSpPr>
              <p:spPr bwMode="auto">
                <a:xfrm>
                  <a:off x="885" y="2241"/>
                  <a:ext cx="9" cy="9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5" y="0"/>
                    </a:cxn>
                    <a:cxn ang="0">
                      <a:pos x="9" y="4"/>
                    </a:cxn>
                    <a:cxn ang="0">
                      <a:pos x="5" y="9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9" h="9">
                      <a:moveTo>
                        <a:pt x="0" y="4"/>
                      </a:moveTo>
                      <a:lnTo>
                        <a:pt x="5" y="0"/>
                      </a:lnTo>
                      <a:lnTo>
                        <a:pt x="9" y="4"/>
                      </a:lnTo>
                      <a:lnTo>
                        <a:pt x="5" y="9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1" name="Freeform 27"/>
                <p:cNvSpPr>
                  <a:spLocks/>
                </p:cNvSpPr>
                <p:nvPr/>
              </p:nvSpPr>
              <p:spPr bwMode="auto">
                <a:xfrm>
                  <a:off x="921" y="2215"/>
                  <a:ext cx="22" cy="17"/>
                </a:xfrm>
                <a:custGeom>
                  <a:avLst/>
                  <a:gdLst/>
                  <a:ahLst/>
                  <a:cxnLst>
                    <a:cxn ang="0">
                      <a:pos x="0" y="8"/>
                    </a:cxn>
                    <a:cxn ang="0">
                      <a:pos x="17" y="0"/>
                    </a:cxn>
                    <a:cxn ang="0">
                      <a:pos x="22" y="8"/>
                    </a:cxn>
                    <a:cxn ang="0">
                      <a:pos x="4" y="17"/>
                    </a:cxn>
                    <a:cxn ang="0">
                      <a:pos x="0" y="8"/>
                    </a:cxn>
                  </a:cxnLst>
                  <a:rect l="0" t="0" r="r" b="b"/>
                  <a:pathLst>
                    <a:path w="22" h="17">
                      <a:moveTo>
                        <a:pt x="0" y="8"/>
                      </a:moveTo>
                      <a:lnTo>
                        <a:pt x="17" y="0"/>
                      </a:lnTo>
                      <a:lnTo>
                        <a:pt x="22" y="8"/>
                      </a:lnTo>
                      <a:lnTo>
                        <a:pt x="4" y="17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2" name="Freeform 28"/>
                <p:cNvSpPr>
                  <a:spLocks/>
                </p:cNvSpPr>
                <p:nvPr/>
              </p:nvSpPr>
              <p:spPr bwMode="auto">
                <a:xfrm>
                  <a:off x="969" y="2188"/>
                  <a:ext cx="18" cy="18"/>
                </a:xfrm>
                <a:custGeom>
                  <a:avLst/>
                  <a:gdLst/>
                  <a:ahLst/>
                  <a:cxnLst>
                    <a:cxn ang="0">
                      <a:pos x="0" y="9"/>
                    </a:cxn>
                    <a:cxn ang="0">
                      <a:pos x="14" y="0"/>
                    </a:cxn>
                    <a:cxn ang="0">
                      <a:pos x="18" y="9"/>
                    </a:cxn>
                    <a:cxn ang="0">
                      <a:pos x="5" y="18"/>
                    </a:cxn>
                    <a:cxn ang="0">
                      <a:pos x="0" y="9"/>
                    </a:cxn>
                  </a:cxnLst>
                  <a:rect l="0" t="0" r="r" b="b"/>
                  <a:pathLst>
                    <a:path w="18" h="18">
                      <a:moveTo>
                        <a:pt x="0" y="9"/>
                      </a:moveTo>
                      <a:lnTo>
                        <a:pt x="14" y="0"/>
                      </a:lnTo>
                      <a:lnTo>
                        <a:pt x="18" y="9"/>
                      </a:lnTo>
                      <a:lnTo>
                        <a:pt x="5" y="18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3" name="Freeform 29"/>
                <p:cNvSpPr>
                  <a:spLocks/>
                </p:cNvSpPr>
                <p:nvPr/>
              </p:nvSpPr>
              <p:spPr bwMode="auto">
                <a:xfrm>
                  <a:off x="1014" y="2157"/>
                  <a:ext cx="17" cy="18"/>
                </a:xfrm>
                <a:custGeom>
                  <a:avLst/>
                  <a:gdLst/>
                  <a:ahLst/>
                  <a:cxnLst>
                    <a:cxn ang="0">
                      <a:pos x="0" y="9"/>
                    </a:cxn>
                    <a:cxn ang="0">
                      <a:pos x="13" y="0"/>
                    </a:cxn>
                    <a:cxn ang="0">
                      <a:pos x="17" y="9"/>
                    </a:cxn>
                    <a:cxn ang="0">
                      <a:pos x="4" y="18"/>
                    </a:cxn>
                    <a:cxn ang="0">
                      <a:pos x="0" y="9"/>
                    </a:cxn>
                  </a:cxnLst>
                  <a:rect l="0" t="0" r="r" b="b"/>
                  <a:pathLst>
                    <a:path w="17" h="18">
                      <a:moveTo>
                        <a:pt x="0" y="9"/>
                      </a:moveTo>
                      <a:lnTo>
                        <a:pt x="13" y="0"/>
                      </a:lnTo>
                      <a:lnTo>
                        <a:pt x="17" y="9"/>
                      </a:lnTo>
                      <a:lnTo>
                        <a:pt x="4" y="18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4" name="Freeform 30"/>
                <p:cNvSpPr>
                  <a:spLocks/>
                </p:cNvSpPr>
                <p:nvPr/>
              </p:nvSpPr>
              <p:spPr bwMode="auto">
                <a:xfrm>
                  <a:off x="1054" y="2117"/>
                  <a:ext cx="17" cy="18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13" y="0"/>
                    </a:cxn>
                    <a:cxn ang="0">
                      <a:pos x="17" y="5"/>
                    </a:cxn>
                    <a:cxn ang="0">
                      <a:pos x="4" y="18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17" h="18">
                      <a:moveTo>
                        <a:pt x="0" y="13"/>
                      </a:moveTo>
                      <a:lnTo>
                        <a:pt x="13" y="0"/>
                      </a:lnTo>
                      <a:lnTo>
                        <a:pt x="17" y="5"/>
                      </a:lnTo>
                      <a:lnTo>
                        <a:pt x="4" y="18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5" name="Freeform 31"/>
                <p:cNvSpPr>
                  <a:spLocks/>
                </p:cNvSpPr>
                <p:nvPr/>
              </p:nvSpPr>
              <p:spPr bwMode="auto">
                <a:xfrm>
                  <a:off x="1089" y="2073"/>
                  <a:ext cx="18" cy="22"/>
                </a:xfrm>
                <a:custGeom>
                  <a:avLst/>
                  <a:gdLst/>
                  <a:ahLst/>
                  <a:cxnLst>
                    <a:cxn ang="0">
                      <a:pos x="0" y="18"/>
                    </a:cxn>
                    <a:cxn ang="0">
                      <a:pos x="9" y="0"/>
                    </a:cxn>
                    <a:cxn ang="0">
                      <a:pos x="18" y="4"/>
                    </a:cxn>
                    <a:cxn ang="0">
                      <a:pos x="9" y="22"/>
                    </a:cxn>
                    <a:cxn ang="0">
                      <a:pos x="0" y="18"/>
                    </a:cxn>
                  </a:cxnLst>
                  <a:rect l="0" t="0" r="r" b="b"/>
                  <a:pathLst>
                    <a:path w="18" h="22">
                      <a:moveTo>
                        <a:pt x="0" y="18"/>
                      </a:moveTo>
                      <a:lnTo>
                        <a:pt x="9" y="0"/>
                      </a:lnTo>
                      <a:lnTo>
                        <a:pt x="18" y="4"/>
                      </a:lnTo>
                      <a:lnTo>
                        <a:pt x="9" y="22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6" name="Freeform 32"/>
                <p:cNvSpPr>
                  <a:spLocks/>
                </p:cNvSpPr>
                <p:nvPr/>
              </p:nvSpPr>
              <p:spPr bwMode="auto">
                <a:xfrm>
                  <a:off x="1120" y="2033"/>
                  <a:ext cx="18" cy="18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9" y="0"/>
                    </a:cxn>
                    <a:cxn ang="0">
                      <a:pos x="18" y="4"/>
                    </a:cxn>
                    <a:cxn ang="0">
                      <a:pos x="9" y="18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18" h="18">
                      <a:moveTo>
                        <a:pt x="0" y="13"/>
                      </a:moveTo>
                      <a:lnTo>
                        <a:pt x="9" y="0"/>
                      </a:lnTo>
                      <a:lnTo>
                        <a:pt x="18" y="4"/>
                      </a:lnTo>
                      <a:lnTo>
                        <a:pt x="9" y="18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7" name="Freeform 33"/>
                <p:cNvSpPr>
                  <a:spLocks/>
                </p:cNvSpPr>
                <p:nvPr/>
              </p:nvSpPr>
              <p:spPr bwMode="auto">
                <a:xfrm>
                  <a:off x="1151" y="1989"/>
                  <a:ext cx="18" cy="17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13" y="0"/>
                    </a:cxn>
                    <a:cxn ang="0">
                      <a:pos x="18" y="4"/>
                    </a:cxn>
                    <a:cxn ang="0">
                      <a:pos x="4" y="17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18" h="17">
                      <a:moveTo>
                        <a:pt x="0" y="13"/>
                      </a:moveTo>
                      <a:lnTo>
                        <a:pt x="13" y="0"/>
                      </a:lnTo>
                      <a:lnTo>
                        <a:pt x="18" y="4"/>
                      </a:lnTo>
                      <a:lnTo>
                        <a:pt x="4" y="17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8" name="Freeform 34"/>
                <p:cNvSpPr>
                  <a:spLocks/>
                </p:cNvSpPr>
                <p:nvPr/>
              </p:nvSpPr>
              <p:spPr bwMode="auto">
                <a:xfrm>
                  <a:off x="1186" y="1949"/>
                  <a:ext cx="18" cy="18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9" y="0"/>
                    </a:cxn>
                    <a:cxn ang="0">
                      <a:pos x="18" y="4"/>
                    </a:cxn>
                    <a:cxn ang="0">
                      <a:pos x="9" y="18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18" h="18">
                      <a:moveTo>
                        <a:pt x="0" y="13"/>
                      </a:moveTo>
                      <a:lnTo>
                        <a:pt x="9" y="0"/>
                      </a:lnTo>
                      <a:lnTo>
                        <a:pt x="18" y="4"/>
                      </a:lnTo>
                      <a:lnTo>
                        <a:pt x="9" y="18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9" name="Freeform 35"/>
                <p:cNvSpPr>
                  <a:spLocks/>
                </p:cNvSpPr>
                <p:nvPr/>
              </p:nvSpPr>
              <p:spPr bwMode="auto">
                <a:xfrm>
                  <a:off x="1217" y="1905"/>
                  <a:ext cx="18" cy="17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14" y="0"/>
                    </a:cxn>
                    <a:cxn ang="0">
                      <a:pos x="18" y="4"/>
                    </a:cxn>
                    <a:cxn ang="0">
                      <a:pos x="5" y="17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18" h="17">
                      <a:moveTo>
                        <a:pt x="0" y="13"/>
                      </a:moveTo>
                      <a:lnTo>
                        <a:pt x="14" y="0"/>
                      </a:lnTo>
                      <a:lnTo>
                        <a:pt x="18" y="4"/>
                      </a:lnTo>
                      <a:lnTo>
                        <a:pt x="5" y="17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0" name="Freeform 36"/>
                <p:cNvSpPr>
                  <a:spLocks/>
                </p:cNvSpPr>
                <p:nvPr/>
              </p:nvSpPr>
              <p:spPr bwMode="auto">
                <a:xfrm>
                  <a:off x="1253" y="1865"/>
                  <a:ext cx="17" cy="18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9" y="0"/>
                    </a:cxn>
                    <a:cxn ang="0">
                      <a:pos x="17" y="4"/>
                    </a:cxn>
                    <a:cxn ang="0">
                      <a:pos x="9" y="18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17" h="18">
                      <a:moveTo>
                        <a:pt x="0" y="13"/>
                      </a:moveTo>
                      <a:lnTo>
                        <a:pt x="9" y="0"/>
                      </a:lnTo>
                      <a:lnTo>
                        <a:pt x="17" y="4"/>
                      </a:lnTo>
                      <a:lnTo>
                        <a:pt x="9" y="18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1" name="Freeform 37"/>
                <p:cNvSpPr>
                  <a:spLocks/>
                </p:cNvSpPr>
                <p:nvPr/>
              </p:nvSpPr>
              <p:spPr bwMode="auto">
                <a:xfrm>
                  <a:off x="1284" y="1825"/>
                  <a:ext cx="17" cy="18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13" y="0"/>
                    </a:cxn>
                    <a:cxn ang="0">
                      <a:pos x="17" y="4"/>
                    </a:cxn>
                    <a:cxn ang="0">
                      <a:pos x="4" y="18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17" h="18">
                      <a:moveTo>
                        <a:pt x="0" y="13"/>
                      </a:moveTo>
                      <a:lnTo>
                        <a:pt x="13" y="0"/>
                      </a:lnTo>
                      <a:lnTo>
                        <a:pt x="17" y="4"/>
                      </a:lnTo>
                      <a:lnTo>
                        <a:pt x="4" y="18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2" name="Freeform 38"/>
                <p:cNvSpPr>
                  <a:spLocks/>
                </p:cNvSpPr>
                <p:nvPr/>
              </p:nvSpPr>
              <p:spPr bwMode="auto">
                <a:xfrm>
                  <a:off x="1324" y="1785"/>
                  <a:ext cx="17" cy="18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13" y="0"/>
                    </a:cxn>
                    <a:cxn ang="0">
                      <a:pos x="17" y="5"/>
                    </a:cxn>
                    <a:cxn ang="0">
                      <a:pos x="4" y="18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17" h="18">
                      <a:moveTo>
                        <a:pt x="0" y="13"/>
                      </a:moveTo>
                      <a:lnTo>
                        <a:pt x="13" y="0"/>
                      </a:lnTo>
                      <a:lnTo>
                        <a:pt x="17" y="5"/>
                      </a:lnTo>
                      <a:lnTo>
                        <a:pt x="4" y="18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3" name="Freeform 39"/>
                <p:cNvSpPr>
                  <a:spLocks/>
                </p:cNvSpPr>
                <p:nvPr/>
              </p:nvSpPr>
              <p:spPr bwMode="auto">
                <a:xfrm>
                  <a:off x="1359" y="1745"/>
                  <a:ext cx="18" cy="18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13" y="0"/>
                    </a:cxn>
                    <a:cxn ang="0">
                      <a:pos x="18" y="5"/>
                    </a:cxn>
                    <a:cxn ang="0">
                      <a:pos x="4" y="18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18" h="18">
                      <a:moveTo>
                        <a:pt x="0" y="14"/>
                      </a:moveTo>
                      <a:lnTo>
                        <a:pt x="13" y="0"/>
                      </a:lnTo>
                      <a:lnTo>
                        <a:pt x="18" y="5"/>
                      </a:lnTo>
                      <a:lnTo>
                        <a:pt x="4" y="18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4" name="Freeform 40"/>
                <p:cNvSpPr>
                  <a:spLocks/>
                </p:cNvSpPr>
                <p:nvPr/>
              </p:nvSpPr>
              <p:spPr bwMode="auto">
                <a:xfrm>
                  <a:off x="1399" y="1706"/>
                  <a:ext cx="17" cy="17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9" y="0"/>
                    </a:cxn>
                    <a:cxn ang="0">
                      <a:pos x="17" y="4"/>
                    </a:cxn>
                    <a:cxn ang="0">
                      <a:pos x="9" y="17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17" h="17">
                      <a:moveTo>
                        <a:pt x="0" y="13"/>
                      </a:moveTo>
                      <a:lnTo>
                        <a:pt x="9" y="0"/>
                      </a:lnTo>
                      <a:lnTo>
                        <a:pt x="17" y="4"/>
                      </a:lnTo>
                      <a:lnTo>
                        <a:pt x="9" y="17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5" name="Rectangle 41"/>
                <p:cNvSpPr>
                  <a:spLocks noChangeArrowheads="1"/>
                </p:cNvSpPr>
                <p:nvPr/>
              </p:nvSpPr>
              <p:spPr bwMode="auto">
                <a:xfrm>
                  <a:off x="1439" y="1679"/>
                  <a:ext cx="17" cy="9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6" name="Freeform 42"/>
                <p:cNvSpPr>
                  <a:spLocks/>
                </p:cNvSpPr>
                <p:nvPr/>
              </p:nvSpPr>
              <p:spPr bwMode="auto">
                <a:xfrm>
                  <a:off x="1492" y="1670"/>
                  <a:ext cx="17" cy="13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17" y="0"/>
                    </a:cxn>
                    <a:cxn ang="0">
                      <a:pos x="17" y="9"/>
                    </a:cxn>
                    <a:cxn ang="0">
                      <a:pos x="0" y="13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17" h="13">
                      <a:moveTo>
                        <a:pt x="0" y="5"/>
                      </a:moveTo>
                      <a:lnTo>
                        <a:pt x="17" y="0"/>
                      </a:lnTo>
                      <a:lnTo>
                        <a:pt x="17" y="9"/>
                      </a:lnTo>
                      <a:lnTo>
                        <a:pt x="0" y="13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7" name="Freeform 43"/>
                <p:cNvSpPr>
                  <a:spLocks/>
                </p:cNvSpPr>
                <p:nvPr/>
              </p:nvSpPr>
              <p:spPr bwMode="auto">
                <a:xfrm>
                  <a:off x="1545" y="1666"/>
                  <a:ext cx="18" cy="13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18" y="0"/>
                    </a:cxn>
                    <a:cxn ang="0">
                      <a:pos x="18" y="9"/>
                    </a:cxn>
                    <a:cxn ang="0">
                      <a:pos x="0" y="13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18" h="13">
                      <a:moveTo>
                        <a:pt x="0" y="4"/>
                      </a:moveTo>
                      <a:lnTo>
                        <a:pt x="18" y="0"/>
                      </a:lnTo>
                      <a:lnTo>
                        <a:pt x="18" y="9"/>
                      </a:lnTo>
                      <a:lnTo>
                        <a:pt x="0" y="13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8" name="Rectangle 44"/>
                <p:cNvSpPr>
                  <a:spLocks noChangeArrowheads="1"/>
                </p:cNvSpPr>
                <p:nvPr/>
              </p:nvSpPr>
              <p:spPr bwMode="auto">
                <a:xfrm>
                  <a:off x="1598" y="1661"/>
                  <a:ext cx="18" cy="9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9" name="Rectangle 45"/>
                <p:cNvSpPr>
                  <a:spLocks noChangeArrowheads="1"/>
                </p:cNvSpPr>
                <p:nvPr/>
              </p:nvSpPr>
              <p:spPr bwMode="auto">
                <a:xfrm>
                  <a:off x="1651" y="1657"/>
                  <a:ext cx="18" cy="9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0" name="Rectangle 46"/>
                <p:cNvSpPr>
                  <a:spLocks noChangeArrowheads="1"/>
                </p:cNvSpPr>
                <p:nvPr/>
              </p:nvSpPr>
              <p:spPr bwMode="auto">
                <a:xfrm>
                  <a:off x="1704" y="1652"/>
                  <a:ext cx="18" cy="9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1" name="Freeform 47"/>
                <p:cNvSpPr>
                  <a:spLocks/>
                </p:cNvSpPr>
                <p:nvPr/>
              </p:nvSpPr>
              <p:spPr bwMode="auto">
                <a:xfrm>
                  <a:off x="1757" y="1644"/>
                  <a:ext cx="18" cy="13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18" y="0"/>
                    </a:cxn>
                    <a:cxn ang="0">
                      <a:pos x="18" y="8"/>
                    </a:cxn>
                    <a:cxn ang="0">
                      <a:pos x="0" y="13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18" h="13">
                      <a:moveTo>
                        <a:pt x="0" y="4"/>
                      </a:moveTo>
                      <a:lnTo>
                        <a:pt x="18" y="0"/>
                      </a:lnTo>
                      <a:lnTo>
                        <a:pt x="18" y="8"/>
                      </a:lnTo>
                      <a:lnTo>
                        <a:pt x="0" y="13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2" name="Freeform 48"/>
                <p:cNvSpPr>
                  <a:spLocks/>
                </p:cNvSpPr>
                <p:nvPr/>
              </p:nvSpPr>
              <p:spPr bwMode="auto">
                <a:xfrm>
                  <a:off x="1810" y="1639"/>
                  <a:ext cx="18" cy="13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18" y="0"/>
                    </a:cxn>
                    <a:cxn ang="0">
                      <a:pos x="18" y="9"/>
                    </a:cxn>
                    <a:cxn ang="0">
                      <a:pos x="0" y="13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18" h="13">
                      <a:moveTo>
                        <a:pt x="0" y="5"/>
                      </a:moveTo>
                      <a:lnTo>
                        <a:pt x="18" y="0"/>
                      </a:lnTo>
                      <a:lnTo>
                        <a:pt x="18" y="9"/>
                      </a:lnTo>
                      <a:lnTo>
                        <a:pt x="0" y="13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3" name="Freeform 49"/>
                <p:cNvSpPr>
                  <a:spLocks/>
                </p:cNvSpPr>
                <p:nvPr/>
              </p:nvSpPr>
              <p:spPr bwMode="auto">
                <a:xfrm>
                  <a:off x="1864" y="1635"/>
                  <a:ext cx="17" cy="13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17" y="0"/>
                    </a:cxn>
                    <a:cxn ang="0">
                      <a:pos x="17" y="9"/>
                    </a:cxn>
                    <a:cxn ang="0">
                      <a:pos x="0" y="13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17" h="13">
                      <a:moveTo>
                        <a:pt x="0" y="4"/>
                      </a:moveTo>
                      <a:lnTo>
                        <a:pt x="17" y="0"/>
                      </a:lnTo>
                      <a:lnTo>
                        <a:pt x="17" y="9"/>
                      </a:lnTo>
                      <a:lnTo>
                        <a:pt x="0" y="13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4" name="Rectangle 50"/>
                <p:cNvSpPr>
                  <a:spLocks noChangeArrowheads="1"/>
                </p:cNvSpPr>
                <p:nvPr/>
              </p:nvSpPr>
              <p:spPr bwMode="auto">
                <a:xfrm>
                  <a:off x="1917" y="1635"/>
                  <a:ext cx="17" cy="9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5" name="Rectangle 51"/>
                <p:cNvSpPr>
                  <a:spLocks noChangeArrowheads="1"/>
                </p:cNvSpPr>
                <p:nvPr/>
              </p:nvSpPr>
              <p:spPr bwMode="auto">
                <a:xfrm>
                  <a:off x="1970" y="1630"/>
                  <a:ext cx="17" cy="9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6" name="Freeform 52"/>
                <p:cNvSpPr>
                  <a:spLocks/>
                </p:cNvSpPr>
                <p:nvPr/>
              </p:nvSpPr>
              <p:spPr bwMode="auto">
                <a:xfrm>
                  <a:off x="2023" y="1626"/>
                  <a:ext cx="18" cy="13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18" y="0"/>
                    </a:cxn>
                    <a:cxn ang="0">
                      <a:pos x="18" y="9"/>
                    </a:cxn>
                    <a:cxn ang="0">
                      <a:pos x="0" y="13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18" h="13">
                      <a:moveTo>
                        <a:pt x="0" y="4"/>
                      </a:moveTo>
                      <a:lnTo>
                        <a:pt x="18" y="0"/>
                      </a:lnTo>
                      <a:lnTo>
                        <a:pt x="18" y="9"/>
                      </a:lnTo>
                      <a:lnTo>
                        <a:pt x="0" y="13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7" name="Rectangle 53"/>
                <p:cNvSpPr>
                  <a:spLocks noChangeArrowheads="1"/>
                </p:cNvSpPr>
                <p:nvPr/>
              </p:nvSpPr>
              <p:spPr bwMode="auto">
                <a:xfrm>
                  <a:off x="2076" y="1626"/>
                  <a:ext cx="18" cy="9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8" name="Rectangle 54"/>
                <p:cNvSpPr>
                  <a:spLocks noChangeArrowheads="1"/>
                </p:cNvSpPr>
                <p:nvPr/>
              </p:nvSpPr>
              <p:spPr bwMode="auto">
                <a:xfrm>
                  <a:off x="2129" y="1621"/>
                  <a:ext cx="18" cy="9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9" name="Freeform 55"/>
                <p:cNvSpPr>
                  <a:spLocks/>
                </p:cNvSpPr>
                <p:nvPr/>
              </p:nvSpPr>
              <p:spPr bwMode="auto">
                <a:xfrm>
                  <a:off x="2182" y="1617"/>
                  <a:ext cx="18" cy="13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18" y="0"/>
                    </a:cxn>
                    <a:cxn ang="0">
                      <a:pos x="18" y="9"/>
                    </a:cxn>
                    <a:cxn ang="0">
                      <a:pos x="0" y="13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18" h="13">
                      <a:moveTo>
                        <a:pt x="0" y="4"/>
                      </a:moveTo>
                      <a:lnTo>
                        <a:pt x="18" y="0"/>
                      </a:lnTo>
                      <a:lnTo>
                        <a:pt x="18" y="9"/>
                      </a:lnTo>
                      <a:lnTo>
                        <a:pt x="0" y="13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80" name="Rectangle 56"/>
                <p:cNvSpPr>
                  <a:spLocks noChangeArrowheads="1"/>
                </p:cNvSpPr>
                <p:nvPr/>
              </p:nvSpPr>
              <p:spPr bwMode="auto">
                <a:xfrm>
                  <a:off x="2235" y="1617"/>
                  <a:ext cx="18" cy="9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81" name="Rectangle 57"/>
                <p:cNvSpPr>
                  <a:spLocks noChangeArrowheads="1"/>
                </p:cNvSpPr>
                <p:nvPr/>
              </p:nvSpPr>
              <p:spPr bwMode="auto">
                <a:xfrm>
                  <a:off x="2288" y="1613"/>
                  <a:ext cx="18" cy="8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82" name="Freeform 58"/>
                <p:cNvSpPr>
                  <a:spLocks/>
                </p:cNvSpPr>
                <p:nvPr/>
              </p:nvSpPr>
              <p:spPr bwMode="auto">
                <a:xfrm>
                  <a:off x="2342" y="1608"/>
                  <a:ext cx="17" cy="13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17" y="0"/>
                    </a:cxn>
                    <a:cxn ang="0">
                      <a:pos x="17" y="9"/>
                    </a:cxn>
                    <a:cxn ang="0">
                      <a:pos x="0" y="13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17" h="13">
                      <a:moveTo>
                        <a:pt x="0" y="5"/>
                      </a:moveTo>
                      <a:lnTo>
                        <a:pt x="17" y="0"/>
                      </a:lnTo>
                      <a:lnTo>
                        <a:pt x="17" y="9"/>
                      </a:lnTo>
                      <a:lnTo>
                        <a:pt x="0" y="13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83" name="Rectangle 59"/>
                <p:cNvSpPr>
                  <a:spLocks noChangeArrowheads="1"/>
                </p:cNvSpPr>
                <p:nvPr/>
              </p:nvSpPr>
              <p:spPr bwMode="auto">
                <a:xfrm>
                  <a:off x="2395" y="1608"/>
                  <a:ext cx="17" cy="9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84" name="Rectangle 60"/>
                <p:cNvSpPr>
                  <a:spLocks noChangeArrowheads="1"/>
                </p:cNvSpPr>
                <p:nvPr/>
              </p:nvSpPr>
              <p:spPr bwMode="auto">
                <a:xfrm>
                  <a:off x="2448" y="1608"/>
                  <a:ext cx="18" cy="9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85" name="Rectangle 61"/>
                <p:cNvSpPr>
                  <a:spLocks noChangeArrowheads="1"/>
                </p:cNvSpPr>
                <p:nvPr/>
              </p:nvSpPr>
              <p:spPr bwMode="auto">
                <a:xfrm>
                  <a:off x="2501" y="1604"/>
                  <a:ext cx="18" cy="9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86" name="Rectangle 62"/>
                <p:cNvSpPr>
                  <a:spLocks noChangeArrowheads="1"/>
                </p:cNvSpPr>
                <p:nvPr/>
              </p:nvSpPr>
              <p:spPr bwMode="auto">
                <a:xfrm>
                  <a:off x="2554" y="1604"/>
                  <a:ext cx="18" cy="9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87" name="Rectangle 63"/>
                <p:cNvSpPr>
                  <a:spLocks noChangeArrowheads="1"/>
                </p:cNvSpPr>
                <p:nvPr/>
              </p:nvSpPr>
              <p:spPr bwMode="auto">
                <a:xfrm>
                  <a:off x="2607" y="1604"/>
                  <a:ext cx="18" cy="9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88" name="Freeform 64"/>
                <p:cNvSpPr>
                  <a:spLocks/>
                </p:cNvSpPr>
                <p:nvPr/>
              </p:nvSpPr>
              <p:spPr bwMode="auto">
                <a:xfrm>
                  <a:off x="2660" y="1599"/>
                  <a:ext cx="18" cy="14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18" y="0"/>
                    </a:cxn>
                    <a:cxn ang="0">
                      <a:pos x="18" y="9"/>
                    </a:cxn>
                    <a:cxn ang="0">
                      <a:pos x="0" y="14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18" h="14">
                      <a:moveTo>
                        <a:pt x="0" y="5"/>
                      </a:moveTo>
                      <a:lnTo>
                        <a:pt x="18" y="0"/>
                      </a:lnTo>
                      <a:lnTo>
                        <a:pt x="18" y="9"/>
                      </a:lnTo>
                      <a:lnTo>
                        <a:pt x="0" y="14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89" name="Rectangle 65"/>
                <p:cNvSpPr>
                  <a:spLocks noChangeArrowheads="1"/>
                </p:cNvSpPr>
                <p:nvPr/>
              </p:nvSpPr>
              <p:spPr bwMode="auto">
                <a:xfrm>
                  <a:off x="2713" y="1599"/>
                  <a:ext cx="18" cy="9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0" name="Rectangle 66"/>
                <p:cNvSpPr>
                  <a:spLocks noChangeArrowheads="1"/>
                </p:cNvSpPr>
                <p:nvPr/>
              </p:nvSpPr>
              <p:spPr bwMode="auto">
                <a:xfrm>
                  <a:off x="2767" y="1599"/>
                  <a:ext cx="17" cy="9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1" name="Rectangle 67"/>
                <p:cNvSpPr>
                  <a:spLocks noChangeArrowheads="1"/>
                </p:cNvSpPr>
                <p:nvPr/>
              </p:nvSpPr>
              <p:spPr bwMode="auto">
                <a:xfrm>
                  <a:off x="2820" y="1599"/>
                  <a:ext cx="17" cy="9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2" name="Rectangle 68"/>
                <p:cNvSpPr>
                  <a:spLocks noChangeArrowheads="1"/>
                </p:cNvSpPr>
                <p:nvPr/>
              </p:nvSpPr>
              <p:spPr bwMode="auto">
                <a:xfrm>
                  <a:off x="2873" y="1595"/>
                  <a:ext cx="17" cy="9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3" name="Rectangle 69"/>
                <p:cNvSpPr>
                  <a:spLocks noChangeArrowheads="1"/>
                </p:cNvSpPr>
                <p:nvPr/>
              </p:nvSpPr>
              <p:spPr bwMode="auto">
                <a:xfrm>
                  <a:off x="2926" y="1595"/>
                  <a:ext cx="13" cy="9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4" name="Freeform 70"/>
                <p:cNvSpPr>
                  <a:spLocks/>
                </p:cNvSpPr>
                <p:nvPr/>
              </p:nvSpPr>
              <p:spPr bwMode="auto">
                <a:xfrm>
                  <a:off x="810" y="1776"/>
                  <a:ext cx="2129" cy="655"/>
                </a:xfrm>
                <a:custGeom>
                  <a:avLst/>
                  <a:gdLst/>
                  <a:ahLst/>
                  <a:cxnLst>
                    <a:cxn ang="0">
                      <a:pos x="0" y="148"/>
                    </a:cxn>
                    <a:cxn ang="0">
                      <a:pos x="18" y="89"/>
                    </a:cxn>
                    <a:cxn ang="0">
                      <a:pos x="35" y="56"/>
                    </a:cxn>
                    <a:cxn ang="0">
                      <a:pos x="53" y="44"/>
                    </a:cxn>
                    <a:cxn ang="0">
                      <a:pos x="107" y="21"/>
                    </a:cxn>
                    <a:cxn ang="0">
                      <a:pos x="142" y="15"/>
                    </a:cxn>
                    <a:cxn ang="0">
                      <a:pos x="232" y="8"/>
                    </a:cxn>
                    <a:cxn ang="0">
                      <a:pos x="356" y="3"/>
                    </a:cxn>
                    <a:cxn ang="0">
                      <a:pos x="481" y="0"/>
                    </a:cxn>
                  </a:cxnLst>
                  <a:rect l="0" t="0" r="r" b="b"/>
                  <a:pathLst>
                    <a:path w="481" h="148">
                      <a:moveTo>
                        <a:pt x="0" y="148"/>
                      </a:moveTo>
                      <a:lnTo>
                        <a:pt x="18" y="89"/>
                      </a:lnTo>
                      <a:lnTo>
                        <a:pt x="35" y="56"/>
                      </a:lnTo>
                      <a:lnTo>
                        <a:pt x="53" y="44"/>
                      </a:lnTo>
                      <a:lnTo>
                        <a:pt x="107" y="21"/>
                      </a:lnTo>
                      <a:lnTo>
                        <a:pt x="142" y="15"/>
                      </a:lnTo>
                      <a:lnTo>
                        <a:pt x="232" y="8"/>
                      </a:lnTo>
                      <a:lnTo>
                        <a:pt x="356" y="3"/>
                      </a:lnTo>
                      <a:lnTo>
                        <a:pt x="481" y="0"/>
                      </a:lnTo>
                    </a:path>
                  </a:pathLst>
                </a:custGeom>
                <a:noFill/>
                <a:ln w="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5" name="Freeform 71"/>
                <p:cNvSpPr>
                  <a:spLocks/>
                </p:cNvSpPr>
                <p:nvPr/>
              </p:nvSpPr>
              <p:spPr bwMode="auto">
                <a:xfrm>
                  <a:off x="810" y="2365"/>
                  <a:ext cx="2129" cy="447"/>
                </a:xfrm>
                <a:custGeom>
                  <a:avLst/>
                  <a:gdLst/>
                  <a:ahLst/>
                  <a:cxnLst>
                    <a:cxn ang="0">
                      <a:pos x="0" y="101"/>
                    </a:cxn>
                    <a:cxn ang="0">
                      <a:pos x="18" y="95"/>
                    </a:cxn>
                    <a:cxn ang="0">
                      <a:pos x="35" y="91"/>
                    </a:cxn>
                    <a:cxn ang="0">
                      <a:pos x="53" y="78"/>
                    </a:cxn>
                    <a:cxn ang="0">
                      <a:pos x="107" y="31"/>
                    </a:cxn>
                    <a:cxn ang="0">
                      <a:pos x="142" y="11"/>
                    </a:cxn>
                    <a:cxn ang="0">
                      <a:pos x="232" y="5"/>
                    </a:cxn>
                    <a:cxn ang="0">
                      <a:pos x="356" y="1"/>
                    </a:cxn>
                    <a:cxn ang="0">
                      <a:pos x="481" y="0"/>
                    </a:cxn>
                  </a:cxnLst>
                  <a:rect l="0" t="0" r="r" b="b"/>
                  <a:pathLst>
                    <a:path w="481" h="101">
                      <a:moveTo>
                        <a:pt x="0" y="101"/>
                      </a:moveTo>
                      <a:lnTo>
                        <a:pt x="18" y="95"/>
                      </a:lnTo>
                      <a:lnTo>
                        <a:pt x="35" y="91"/>
                      </a:lnTo>
                      <a:lnTo>
                        <a:pt x="53" y="78"/>
                      </a:lnTo>
                      <a:lnTo>
                        <a:pt x="107" y="31"/>
                      </a:lnTo>
                      <a:lnTo>
                        <a:pt x="142" y="11"/>
                      </a:lnTo>
                      <a:lnTo>
                        <a:pt x="232" y="5"/>
                      </a:lnTo>
                      <a:lnTo>
                        <a:pt x="356" y="1"/>
                      </a:lnTo>
                      <a:lnTo>
                        <a:pt x="481" y="0"/>
                      </a:lnTo>
                    </a:path>
                  </a:pathLst>
                </a:custGeom>
                <a:noFill/>
                <a:ln w="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6" name="Freeform 72"/>
                <p:cNvSpPr>
                  <a:spLocks/>
                </p:cNvSpPr>
                <p:nvPr/>
              </p:nvSpPr>
              <p:spPr bwMode="auto">
                <a:xfrm>
                  <a:off x="810" y="2538"/>
                  <a:ext cx="2129" cy="309"/>
                </a:xfrm>
                <a:custGeom>
                  <a:avLst/>
                  <a:gdLst/>
                  <a:ahLst/>
                  <a:cxnLst>
                    <a:cxn ang="0">
                      <a:pos x="0" y="70"/>
                    </a:cxn>
                    <a:cxn ang="0">
                      <a:pos x="18" y="62"/>
                    </a:cxn>
                    <a:cxn ang="0">
                      <a:pos x="35" y="54"/>
                    </a:cxn>
                    <a:cxn ang="0">
                      <a:pos x="53" y="41"/>
                    </a:cxn>
                    <a:cxn ang="0">
                      <a:pos x="107" y="15"/>
                    </a:cxn>
                    <a:cxn ang="0">
                      <a:pos x="142" y="9"/>
                    </a:cxn>
                    <a:cxn ang="0">
                      <a:pos x="232" y="4"/>
                    </a:cxn>
                    <a:cxn ang="0">
                      <a:pos x="356" y="0"/>
                    </a:cxn>
                    <a:cxn ang="0">
                      <a:pos x="481" y="0"/>
                    </a:cxn>
                  </a:cxnLst>
                  <a:rect l="0" t="0" r="r" b="b"/>
                  <a:pathLst>
                    <a:path w="481" h="70">
                      <a:moveTo>
                        <a:pt x="0" y="70"/>
                      </a:moveTo>
                      <a:lnTo>
                        <a:pt x="18" y="62"/>
                      </a:lnTo>
                      <a:lnTo>
                        <a:pt x="35" y="54"/>
                      </a:lnTo>
                      <a:lnTo>
                        <a:pt x="53" y="41"/>
                      </a:lnTo>
                      <a:lnTo>
                        <a:pt x="107" y="15"/>
                      </a:lnTo>
                      <a:lnTo>
                        <a:pt x="142" y="9"/>
                      </a:lnTo>
                      <a:lnTo>
                        <a:pt x="232" y="4"/>
                      </a:lnTo>
                      <a:lnTo>
                        <a:pt x="356" y="0"/>
                      </a:lnTo>
                      <a:lnTo>
                        <a:pt x="481" y="0"/>
                      </a:lnTo>
                    </a:path>
                  </a:pathLst>
                </a:custGeom>
                <a:noFill/>
                <a:ln w="4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7" name="Freeform 73"/>
                <p:cNvSpPr>
                  <a:spLocks/>
                </p:cNvSpPr>
                <p:nvPr/>
              </p:nvSpPr>
              <p:spPr bwMode="auto">
                <a:xfrm>
                  <a:off x="810" y="2135"/>
                  <a:ext cx="2129" cy="717"/>
                </a:xfrm>
                <a:custGeom>
                  <a:avLst/>
                  <a:gdLst/>
                  <a:ahLst/>
                  <a:cxnLst>
                    <a:cxn ang="0">
                      <a:pos x="0" y="162"/>
                    </a:cxn>
                    <a:cxn ang="0">
                      <a:pos x="18" y="154"/>
                    </a:cxn>
                    <a:cxn ang="0">
                      <a:pos x="35" y="146"/>
                    </a:cxn>
                    <a:cxn ang="0">
                      <a:pos x="53" y="136"/>
                    </a:cxn>
                    <a:cxn ang="0">
                      <a:pos x="107" y="62"/>
                    </a:cxn>
                    <a:cxn ang="0">
                      <a:pos x="142" y="17"/>
                    </a:cxn>
                    <a:cxn ang="0">
                      <a:pos x="232" y="3"/>
                    </a:cxn>
                    <a:cxn ang="0">
                      <a:pos x="356" y="0"/>
                    </a:cxn>
                    <a:cxn ang="0">
                      <a:pos x="481" y="0"/>
                    </a:cxn>
                  </a:cxnLst>
                  <a:rect l="0" t="0" r="r" b="b"/>
                  <a:pathLst>
                    <a:path w="481" h="162">
                      <a:moveTo>
                        <a:pt x="0" y="162"/>
                      </a:moveTo>
                      <a:lnTo>
                        <a:pt x="18" y="154"/>
                      </a:lnTo>
                      <a:lnTo>
                        <a:pt x="35" y="146"/>
                      </a:lnTo>
                      <a:lnTo>
                        <a:pt x="53" y="136"/>
                      </a:lnTo>
                      <a:lnTo>
                        <a:pt x="107" y="62"/>
                      </a:lnTo>
                      <a:lnTo>
                        <a:pt x="142" y="17"/>
                      </a:lnTo>
                      <a:lnTo>
                        <a:pt x="232" y="3"/>
                      </a:lnTo>
                      <a:lnTo>
                        <a:pt x="356" y="0"/>
                      </a:lnTo>
                      <a:lnTo>
                        <a:pt x="481" y="0"/>
                      </a:lnTo>
                    </a:path>
                  </a:pathLst>
                </a:custGeom>
                <a:noFill/>
                <a:ln w="4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8" name="Rectangle 74"/>
                <p:cNvSpPr>
                  <a:spLocks noChangeArrowheads="1"/>
                </p:cNvSpPr>
                <p:nvPr/>
              </p:nvSpPr>
              <p:spPr bwMode="auto">
                <a:xfrm>
                  <a:off x="788" y="2321"/>
                  <a:ext cx="40" cy="40"/>
                </a:xfrm>
                <a:prstGeom prst="rect">
                  <a:avLst/>
                </a:prstGeom>
                <a:solidFill>
                  <a:srgbClr val="000000"/>
                </a:solidFill>
                <a:ln w="4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9" name="Rectangle 75"/>
                <p:cNvSpPr>
                  <a:spLocks noChangeArrowheads="1"/>
                </p:cNvSpPr>
                <p:nvPr/>
              </p:nvSpPr>
              <p:spPr bwMode="auto">
                <a:xfrm>
                  <a:off x="868" y="2228"/>
                  <a:ext cx="39" cy="40"/>
                </a:xfrm>
                <a:prstGeom prst="rect">
                  <a:avLst/>
                </a:prstGeom>
                <a:solidFill>
                  <a:srgbClr val="000000"/>
                </a:solidFill>
                <a:ln w="4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0" name="Rectangle 76"/>
                <p:cNvSpPr>
                  <a:spLocks noChangeArrowheads="1"/>
                </p:cNvSpPr>
                <p:nvPr/>
              </p:nvSpPr>
              <p:spPr bwMode="auto">
                <a:xfrm>
                  <a:off x="943" y="2184"/>
                  <a:ext cx="40" cy="39"/>
                </a:xfrm>
                <a:prstGeom prst="rect">
                  <a:avLst/>
                </a:prstGeom>
                <a:solidFill>
                  <a:srgbClr val="000000"/>
                </a:solidFill>
                <a:ln w="4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1" name="Rectangle 77"/>
                <p:cNvSpPr>
                  <a:spLocks noChangeArrowheads="1"/>
                </p:cNvSpPr>
                <p:nvPr/>
              </p:nvSpPr>
              <p:spPr bwMode="auto">
                <a:xfrm>
                  <a:off x="1023" y="2130"/>
                  <a:ext cx="39" cy="40"/>
                </a:xfrm>
                <a:prstGeom prst="rect">
                  <a:avLst/>
                </a:prstGeom>
                <a:solidFill>
                  <a:srgbClr val="000000"/>
                </a:solidFill>
                <a:ln w="4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2" name="Rectangle 78"/>
                <p:cNvSpPr>
                  <a:spLocks noChangeArrowheads="1"/>
                </p:cNvSpPr>
                <p:nvPr/>
              </p:nvSpPr>
              <p:spPr bwMode="auto">
                <a:xfrm>
                  <a:off x="1262" y="1825"/>
                  <a:ext cx="39" cy="40"/>
                </a:xfrm>
                <a:prstGeom prst="rect">
                  <a:avLst/>
                </a:prstGeom>
                <a:solidFill>
                  <a:srgbClr val="000000"/>
                </a:solidFill>
                <a:ln w="4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3" name="Rectangle 79"/>
                <p:cNvSpPr>
                  <a:spLocks noChangeArrowheads="1"/>
                </p:cNvSpPr>
                <p:nvPr/>
              </p:nvSpPr>
              <p:spPr bwMode="auto">
                <a:xfrm>
                  <a:off x="1416" y="1661"/>
                  <a:ext cx="40" cy="40"/>
                </a:xfrm>
                <a:prstGeom prst="rect">
                  <a:avLst/>
                </a:prstGeom>
                <a:solidFill>
                  <a:srgbClr val="000000"/>
                </a:solidFill>
                <a:ln w="4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4" name="Rectangle 80"/>
                <p:cNvSpPr>
                  <a:spLocks noChangeArrowheads="1"/>
                </p:cNvSpPr>
                <p:nvPr/>
              </p:nvSpPr>
              <p:spPr bwMode="auto">
                <a:xfrm>
                  <a:off x="1815" y="1621"/>
                  <a:ext cx="40" cy="40"/>
                </a:xfrm>
                <a:prstGeom prst="rect">
                  <a:avLst/>
                </a:prstGeom>
                <a:solidFill>
                  <a:srgbClr val="000000"/>
                </a:solidFill>
                <a:ln w="4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5" name="Rectangle 81"/>
                <p:cNvSpPr>
                  <a:spLocks noChangeArrowheads="1"/>
                </p:cNvSpPr>
                <p:nvPr/>
              </p:nvSpPr>
              <p:spPr bwMode="auto">
                <a:xfrm>
                  <a:off x="2364" y="1590"/>
                  <a:ext cx="40" cy="40"/>
                </a:xfrm>
                <a:prstGeom prst="rect">
                  <a:avLst/>
                </a:prstGeom>
                <a:solidFill>
                  <a:srgbClr val="000000"/>
                </a:solidFill>
                <a:ln w="4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6" name="Rectangle 82"/>
                <p:cNvSpPr>
                  <a:spLocks noChangeArrowheads="1"/>
                </p:cNvSpPr>
                <p:nvPr/>
              </p:nvSpPr>
              <p:spPr bwMode="auto">
                <a:xfrm>
                  <a:off x="2917" y="1577"/>
                  <a:ext cx="40" cy="40"/>
                </a:xfrm>
                <a:prstGeom prst="rect">
                  <a:avLst/>
                </a:prstGeom>
                <a:solidFill>
                  <a:srgbClr val="000000"/>
                </a:solidFill>
                <a:ln w="4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7" name="Freeform 83"/>
                <p:cNvSpPr>
                  <a:spLocks/>
                </p:cNvSpPr>
                <p:nvPr/>
              </p:nvSpPr>
              <p:spPr bwMode="auto">
                <a:xfrm>
                  <a:off x="788" y="2409"/>
                  <a:ext cx="44" cy="45"/>
                </a:xfrm>
                <a:custGeom>
                  <a:avLst/>
                  <a:gdLst/>
                  <a:ahLst/>
                  <a:cxnLst>
                    <a:cxn ang="0">
                      <a:pos x="22" y="0"/>
                    </a:cxn>
                    <a:cxn ang="0">
                      <a:pos x="44" y="45"/>
                    </a:cxn>
                    <a:cxn ang="0">
                      <a:pos x="0" y="45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44" h="45">
                      <a:moveTo>
                        <a:pt x="22" y="0"/>
                      </a:moveTo>
                      <a:lnTo>
                        <a:pt x="44" y="45"/>
                      </a:lnTo>
                      <a:lnTo>
                        <a:pt x="0" y="45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8" name="Freeform 84"/>
                <p:cNvSpPr>
                  <a:spLocks/>
                </p:cNvSpPr>
                <p:nvPr/>
              </p:nvSpPr>
              <p:spPr bwMode="auto">
                <a:xfrm>
                  <a:off x="868" y="2148"/>
                  <a:ext cx="44" cy="44"/>
                </a:xfrm>
                <a:custGeom>
                  <a:avLst/>
                  <a:gdLst/>
                  <a:ahLst/>
                  <a:cxnLst>
                    <a:cxn ang="0">
                      <a:pos x="22" y="0"/>
                    </a:cxn>
                    <a:cxn ang="0">
                      <a:pos x="44" y="44"/>
                    </a:cxn>
                    <a:cxn ang="0">
                      <a:pos x="0" y="4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44" h="44">
                      <a:moveTo>
                        <a:pt x="22" y="0"/>
                      </a:moveTo>
                      <a:lnTo>
                        <a:pt x="44" y="44"/>
                      </a:lnTo>
                      <a:lnTo>
                        <a:pt x="0" y="4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9" name="Freeform 85"/>
                <p:cNvSpPr>
                  <a:spLocks/>
                </p:cNvSpPr>
                <p:nvPr/>
              </p:nvSpPr>
              <p:spPr bwMode="auto">
                <a:xfrm>
                  <a:off x="943" y="2002"/>
                  <a:ext cx="44" cy="44"/>
                </a:xfrm>
                <a:custGeom>
                  <a:avLst/>
                  <a:gdLst/>
                  <a:ahLst/>
                  <a:cxnLst>
                    <a:cxn ang="0">
                      <a:pos x="22" y="0"/>
                    </a:cxn>
                    <a:cxn ang="0">
                      <a:pos x="44" y="44"/>
                    </a:cxn>
                    <a:cxn ang="0">
                      <a:pos x="0" y="4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44" h="44">
                      <a:moveTo>
                        <a:pt x="22" y="0"/>
                      </a:moveTo>
                      <a:lnTo>
                        <a:pt x="44" y="44"/>
                      </a:lnTo>
                      <a:lnTo>
                        <a:pt x="0" y="4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0" name="Freeform 86"/>
                <p:cNvSpPr>
                  <a:spLocks/>
                </p:cNvSpPr>
                <p:nvPr/>
              </p:nvSpPr>
              <p:spPr bwMode="auto">
                <a:xfrm>
                  <a:off x="1023" y="1949"/>
                  <a:ext cx="44" cy="44"/>
                </a:xfrm>
                <a:custGeom>
                  <a:avLst/>
                  <a:gdLst/>
                  <a:ahLst/>
                  <a:cxnLst>
                    <a:cxn ang="0">
                      <a:pos x="22" y="0"/>
                    </a:cxn>
                    <a:cxn ang="0">
                      <a:pos x="44" y="44"/>
                    </a:cxn>
                    <a:cxn ang="0">
                      <a:pos x="0" y="4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44" h="44">
                      <a:moveTo>
                        <a:pt x="22" y="0"/>
                      </a:moveTo>
                      <a:lnTo>
                        <a:pt x="44" y="44"/>
                      </a:lnTo>
                      <a:lnTo>
                        <a:pt x="0" y="4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1" name="Freeform 87"/>
                <p:cNvSpPr>
                  <a:spLocks/>
                </p:cNvSpPr>
                <p:nvPr/>
              </p:nvSpPr>
              <p:spPr bwMode="auto">
                <a:xfrm>
                  <a:off x="1262" y="1847"/>
                  <a:ext cx="44" cy="44"/>
                </a:xfrm>
                <a:custGeom>
                  <a:avLst/>
                  <a:gdLst/>
                  <a:ahLst/>
                  <a:cxnLst>
                    <a:cxn ang="0">
                      <a:pos x="22" y="0"/>
                    </a:cxn>
                    <a:cxn ang="0">
                      <a:pos x="44" y="44"/>
                    </a:cxn>
                    <a:cxn ang="0">
                      <a:pos x="0" y="4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44" h="44">
                      <a:moveTo>
                        <a:pt x="22" y="0"/>
                      </a:moveTo>
                      <a:lnTo>
                        <a:pt x="44" y="44"/>
                      </a:lnTo>
                      <a:lnTo>
                        <a:pt x="0" y="4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2" name="Freeform 88"/>
                <p:cNvSpPr>
                  <a:spLocks/>
                </p:cNvSpPr>
                <p:nvPr/>
              </p:nvSpPr>
              <p:spPr bwMode="auto">
                <a:xfrm>
                  <a:off x="1416" y="1821"/>
                  <a:ext cx="45" cy="44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45" y="44"/>
                    </a:cxn>
                    <a:cxn ang="0">
                      <a:pos x="0" y="4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" h="44">
                      <a:moveTo>
                        <a:pt x="23" y="0"/>
                      </a:moveTo>
                      <a:lnTo>
                        <a:pt x="45" y="44"/>
                      </a:lnTo>
                      <a:lnTo>
                        <a:pt x="0" y="4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3" name="Freeform 89"/>
                <p:cNvSpPr>
                  <a:spLocks/>
                </p:cNvSpPr>
                <p:nvPr/>
              </p:nvSpPr>
              <p:spPr bwMode="auto">
                <a:xfrm>
                  <a:off x="1815" y="1790"/>
                  <a:ext cx="44" cy="44"/>
                </a:xfrm>
                <a:custGeom>
                  <a:avLst/>
                  <a:gdLst/>
                  <a:ahLst/>
                  <a:cxnLst>
                    <a:cxn ang="0">
                      <a:pos x="22" y="0"/>
                    </a:cxn>
                    <a:cxn ang="0">
                      <a:pos x="44" y="44"/>
                    </a:cxn>
                    <a:cxn ang="0">
                      <a:pos x="0" y="4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44" h="44">
                      <a:moveTo>
                        <a:pt x="22" y="0"/>
                      </a:moveTo>
                      <a:lnTo>
                        <a:pt x="44" y="44"/>
                      </a:lnTo>
                      <a:lnTo>
                        <a:pt x="0" y="4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4" name="Freeform 90"/>
                <p:cNvSpPr>
                  <a:spLocks/>
                </p:cNvSpPr>
                <p:nvPr/>
              </p:nvSpPr>
              <p:spPr bwMode="auto">
                <a:xfrm>
                  <a:off x="2364" y="1767"/>
                  <a:ext cx="44" cy="45"/>
                </a:xfrm>
                <a:custGeom>
                  <a:avLst/>
                  <a:gdLst/>
                  <a:ahLst/>
                  <a:cxnLst>
                    <a:cxn ang="0">
                      <a:pos x="22" y="0"/>
                    </a:cxn>
                    <a:cxn ang="0">
                      <a:pos x="44" y="45"/>
                    </a:cxn>
                    <a:cxn ang="0">
                      <a:pos x="0" y="45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44" h="45">
                      <a:moveTo>
                        <a:pt x="22" y="0"/>
                      </a:moveTo>
                      <a:lnTo>
                        <a:pt x="44" y="45"/>
                      </a:lnTo>
                      <a:lnTo>
                        <a:pt x="0" y="45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5" name="Freeform 91"/>
                <p:cNvSpPr>
                  <a:spLocks/>
                </p:cNvSpPr>
                <p:nvPr/>
              </p:nvSpPr>
              <p:spPr bwMode="auto">
                <a:xfrm>
                  <a:off x="2917" y="1754"/>
                  <a:ext cx="44" cy="44"/>
                </a:xfrm>
                <a:custGeom>
                  <a:avLst/>
                  <a:gdLst/>
                  <a:ahLst/>
                  <a:cxnLst>
                    <a:cxn ang="0">
                      <a:pos x="22" y="0"/>
                    </a:cxn>
                    <a:cxn ang="0">
                      <a:pos x="44" y="44"/>
                    </a:cxn>
                    <a:cxn ang="0">
                      <a:pos x="0" y="4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44" h="44">
                      <a:moveTo>
                        <a:pt x="22" y="0"/>
                      </a:moveTo>
                      <a:lnTo>
                        <a:pt x="44" y="44"/>
                      </a:lnTo>
                      <a:lnTo>
                        <a:pt x="0" y="4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6" name="Freeform 92"/>
                <p:cNvSpPr>
                  <a:spLocks/>
                </p:cNvSpPr>
                <p:nvPr/>
              </p:nvSpPr>
              <p:spPr bwMode="auto">
                <a:xfrm>
                  <a:off x="788" y="2790"/>
                  <a:ext cx="44" cy="44"/>
                </a:xfrm>
                <a:custGeom>
                  <a:avLst/>
                  <a:gdLst/>
                  <a:ahLst/>
                  <a:cxnLst>
                    <a:cxn ang="0">
                      <a:pos x="22" y="0"/>
                    </a:cxn>
                    <a:cxn ang="0">
                      <a:pos x="44" y="44"/>
                    </a:cxn>
                    <a:cxn ang="0">
                      <a:pos x="0" y="4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44" h="44">
                      <a:moveTo>
                        <a:pt x="22" y="0"/>
                      </a:moveTo>
                      <a:lnTo>
                        <a:pt x="44" y="44"/>
                      </a:lnTo>
                      <a:lnTo>
                        <a:pt x="0" y="4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noFill/>
                <a:ln w="4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7" name="Freeform 93"/>
                <p:cNvSpPr>
                  <a:spLocks/>
                </p:cNvSpPr>
                <p:nvPr/>
              </p:nvSpPr>
              <p:spPr bwMode="auto">
                <a:xfrm>
                  <a:off x="868" y="2763"/>
                  <a:ext cx="44" cy="45"/>
                </a:xfrm>
                <a:custGeom>
                  <a:avLst/>
                  <a:gdLst/>
                  <a:ahLst/>
                  <a:cxnLst>
                    <a:cxn ang="0">
                      <a:pos x="22" y="0"/>
                    </a:cxn>
                    <a:cxn ang="0">
                      <a:pos x="44" y="45"/>
                    </a:cxn>
                    <a:cxn ang="0">
                      <a:pos x="0" y="45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44" h="45">
                      <a:moveTo>
                        <a:pt x="22" y="0"/>
                      </a:moveTo>
                      <a:lnTo>
                        <a:pt x="44" y="45"/>
                      </a:lnTo>
                      <a:lnTo>
                        <a:pt x="0" y="45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noFill/>
                <a:ln w="4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8" name="Freeform 94"/>
                <p:cNvSpPr>
                  <a:spLocks/>
                </p:cNvSpPr>
                <p:nvPr/>
              </p:nvSpPr>
              <p:spPr bwMode="auto">
                <a:xfrm>
                  <a:off x="943" y="2746"/>
                  <a:ext cx="44" cy="44"/>
                </a:xfrm>
                <a:custGeom>
                  <a:avLst/>
                  <a:gdLst/>
                  <a:ahLst/>
                  <a:cxnLst>
                    <a:cxn ang="0">
                      <a:pos x="22" y="0"/>
                    </a:cxn>
                    <a:cxn ang="0">
                      <a:pos x="44" y="44"/>
                    </a:cxn>
                    <a:cxn ang="0">
                      <a:pos x="0" y="4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44" h="44">
                      <a:moveTo>
                        <a:pt x="22" y="0"/>
                      </a:moveTo>
                      <a:lnTo>
                        <a:pt x="44" y="44"/>
                      </a:lnTo>
                      <a:lnTo>
                        <a:pt x="0" y="4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noFill/>
                <a:ln w="4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9" name="Freeform 95"/>
                <p:cNvSpPr>
                  <a:spLocks/>
                </p:cNvSpPr>
                <p:nvPr/>
              </p:nvSpPr>
              <p:spPr bwMode="auto">
                <a:xfrm>
                  <a:off x="1023" y="2688"/>
                  <a:ext cx="44" cy="44"/>
                </a:xfrm>
                <a:custGeom>
                  <a:avLst/>
                  <a:gdLst/>
                  <a:ahLst/>
                  <a:cxnLst>
                    <a:cxn ang="0">
                      <a:pos x="22" y="0"/>
                    </a:cxn>
                    <a:cxn ang="0">
                      <a:pos x="44" y="44"/>
                    </a:cxn>
                    <a:cxn ang="0">
                      <a:pos x="0" y="4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44" h="44">
                      <a:moveTo>
                        <a:pt x="22" y="0"/>
                      </a:moveTo>
                      <a:lnTo>
                        <a:pt x="44" y="44"/>
                      </a:lnTo>
                      <a:lnTo>
                        <a:pt x="0" y="4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noFill/>
                <a:ln w="4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0" name="Freeform 96"/>
                <p:cNvSpPr>
                  <a:spLocks/>
                </p:cNvSpPr>
                <p:nvPr/>
              </p:nvSpPr>
              <p:spPr bwMode="auto">
                <a:xfrm>
                  <a:off x="1262" y="2480"/>
                  <a:ext cx="44" cy="44"/>
                </a:xfrm>
                <a:custGeom>
                  <a:avLst/>
                  <a:gdLst/>
                  <a:ahLst/>
                  <a:cxnLst>
                    <a:cxn ang="0">
                      <a:pos x="22" y="0"/>
                    </a:cxn>
                    <a:cxn ang="0">
                      <a:pos x="44" y="44"/>
                    </a:cxn>
                    <a:cxn ang="0">
                      <a:pos x="0" y="4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44" h="44">
                      <a:moveTo>
                        <a:pt x="22" y="0"/>
                      </a:moveTo>
                      <a:lnTo>
                        <a:pt x="44" y="44"/>
                      </a:lnTo>
                      <a:lnTo>
                        <a:pt x="0" y="4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noFill/>
                <a:ln w="4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1" name="Freeform 97"/>
                <p:cNvSpPr>
                  <a:spLocks/>
                </p:cNvSpPr>
                <p:nvPr/>
              </p:nvSpPr>
              <p:spPr bwMode="auto">
                <a:xfrm>
                  <a:off x="1416" y="2392"/>
                  <a:ext cx="45" cy="44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45" y="44"/>
                    </a:cxn>
                    <a:cxn ang="0">
                      <a:pos x="0" y="4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" h="44">
                      <a:moveTo>
                        <a:pt x="23" y="0"/>
                      </a:moveTo>
                      <a:lnTo>
                        <a:pt x="45" y="44"/>
                      </a:lnTo>
                      <a:lnTo>
                        <a:pt x="0" y="4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noFill/>
                <a:ln w="4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2" name="Freeform 98"/>
                <p:cNvSpPr>
                  <a:spLocks/>
                </p:cNvSpPr>
                <p:nvPr/>
              </p:nvSpPr>
              <p:spPr bwMode="auto">
                <a:xfrm>
                  <a:off x="1815" y="2365"/>
                  <a:ext cx="44" cy="44"/>
                </a:xfrm>
                <a:custGeom>
                  <a:avLst/>
                  <a:gdLst/>
                  <a:ahLst/>
                  <a:cxnLst>
                    <a:cxn ang="0">
                      <a:pos x="22" y="0"/>
                    </a:cxn>
                    <a:cxn ang="0">
                      <a:pos x="44" y="44"/>
                    </a:cxn>
                    <a:cxn ang="0">
                      <a:pos x="0" y="4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44" h="44">
                      <a:moveTo>
                        <a:pt x="22" y="0"/>
                      </a:moveTo>
                      <a:lnTo>
                        <a:pt x="44" y="44"/>
                      </a:lnTo>
                      <a:lnTo>
                        <a:pt x="0" y="4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noFill/>
                <a:ln w="4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3" name="Freeform 99"/>
                <p:cNvSpPr>
                  <a:spLocks/>
                </p:cNvSpPr>
                <p:nvPr/>
              </p:nvSpPr>
              <p:spPr bwMode="auto">
                <a:xfrm>
                  <a:off x="2364" y="2347"/>
                  <a:ext cx="44" cy="45"/>
                </a:xfrm>
                <a:custGeom>
                  <a:avLst/>
                  <a:gdLst/>
                  <a:ahLst/>
                  <a:cxnLst>
                    <a:cxn ang="0">
                      <a:pos x="22" y="0"/>
                    </a:cxn>
                    <a:cxn ang="0">
                      <a:pos x="44" y="45"/>
                    </a:cxn>
                    <a:cxn ang="0">
                      <a:pos x="0" y="45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44" h="45">
                      <a:moveTo>
                        <a:pt x="22" y="0"/>
                      </a:moveTo>
                      <a:lnTo>
                        <a:pt x="44" y="45"/>
                      </a:lnTo>
                      <a:lnTo>
                        <a:pt x="0" y="45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noFill/>
                <a:ln w="4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4" name="Freeform 100"/>
                <p:cNvSpPr>
                  <a:spLocks/>
                </p:cNvSpPr>
                <p:nvPr/>
              </p:nvSpPr>
              <p:spPr bwMode="auto">
                <a:xfrm>
                  <a:off x="2917" y="2343"/>
                  <a:ext cx="44" cy="44"/>
                </a:xfrm>
                <a:custGeom>
                  <a:avLst/>
                  <a:gdLst/>
                  <a:ahLst/>
                  <a:cxnLst>
                    <a:cxn ang="0">
                      <a:pos x="22" y="0"/>
                    </a:cxn>
                    <a:cxn ang="0">
                      <a:pos x="44" y="44"/>
                    </a:cxn>
                    <a:cxn ang="0">
                      <a:pos x="0" y="4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44" h="44">
                      <a:moveTo>
                        <a:pt x="22" y="0"/>
                      </a:moveTo>
                      <a:lnTo>
                        <a:pt x="44" y="44"/>
                      </a:lnTo>
                      <a:lnTo>
                        <a:pt x="0" y="4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noFill/>
                <a:ln w="4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5" name="Oval 101"/>
                <p:cNvSpPr>
                  <a:spLocks noChangeArrowheads="1"/>
                </p:cNvSpPr>
                <p:nvPr/>
              </p:nvSpPr>
              <p:spPr bwMode="auto">
                <a:xfrm>
                  <a:off x="788" y="2825"/>
                  <a:ext cx="40" cy="40"/>
                </a:xfrm>
                <a:prstGeom prst="ellipse">
                  <a:avLst/>
                </a:prstGeom>
                <a:solidFill>
                  <a:srgbClr val="000000"/>
                </a:solidFill>
                <a:ln w="4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6" name="Oval 102"/>
                <p:cNvSpPr>
                  <a:spLocks noChangeArrowheads="1"/>
                </p:cNvSpPr>
                <p:nvPr/>
              </p:nvSpPr>
              <p:spPr bwMode="auto">
                <a:xfrm>
                  <a:off x="868" y="2790"/>
                  <a:ext cx="39" cy="40"/>
                </a:xfrm>
                <a:prstGeom prst="ellipse">
                  <a:avLst/>
                </a:prstGeom>
                <a:solidFill>
                  <a:srgbClr val="000000"/>
                </a:solidFill>
                <a:ln w="4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7" name="Oval 103"/>
                <p:cNvSpPr>
                  <a:spLocks noChangeArrowheads="1"/>
                </p:cNvSpPr>
                <p:nvPr/>
              </p:nvSpPr>
              <p:spPr bwMode="auto">
                <a:xfrm>
                  <a:off x="943" y="2754"/>
                  <a:ext cx="40" cy="40"/>
                </a:xfrm>
                <a:prstGeom prst="ellipse">
                  <a:avLst/>
                </a:prstGeom>
                <a:solidFill>
                  <a:srgbClr val="000000"/>
                </a:solidFill>
                <a:ln w="4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8" name="Oval 104"/>
                <p:cNvSpPr>
                  <a:spLocks noChangeArrowheads="1"/>
                </p:cNvSpPr>
                <p:nvPr/>
              </p:nvSpPr>
              <p:spPr bwMode="auto">
                <a:xfrm>
                  <a:off x="1023" y="2697"/>
                  <a:ext cx="39" cy="40"/>
                </a:xfrm>
                <a:prstGeom prst="ellipse">
                  <a:avLst/>
                </a:prstGeom>
                <a:solidFill>
                  <a:srgbClr val="000000"/>
                </a:solidFill>
                <a:ln w="4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9" name="Oval 105"/>
                <p:cNvSpPr>
                  <a:spLocks noChangeArrowheads="1"/>
                </p:cNvSpPr>
                <p:nvPr/>
              </p:nvSpPr>
              <p:spPr bwMode="auto">
                <a:xfrm>
                  <a:off x="1262" y="2582"/>
                  <a:ext cx="39" cy="40"/>
                </a:xfrm>
                <a:prstGeom prst="ellipse">
                  <a:avLst/>
                </a:prstGeom>
                <a:solidFill>
                  <a:srgbClr val="000000"/>
                </a:solidFill>
                <a:ln w="4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0" name="Oval 106"/>
                <p:cNvSpPr>
                  <a:spLocks noChangeArrowheads="1"/>
                </p:cNvSpPr>
                <p:nvPr/>
              </p:nvSpPr>
              <p:spPr bwMode="auto">
                <a:xfrm>
                  <a:off x="1416" y="2555"/>
                  <a:ext cx="40" cy="40"/>
                </a:xfrm>
                <a:prstGeom prst="ellipse">
                  <a:avLst/>
                </a:prstGeom>
                <a:solidFill>
                  <a:srgbClr val="000000"/>
                </a:solidFill>
                <a:ln w="4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1" name="Oval 107"/>
                <p:cNvSpPr>
                  <a:spLocks noChangeArrowheads="1"/>
                </p:cNvSpPr>
                <p:nvPr/>
              </p:nvSpPr>
              <p:spPr bwMode="auto">
                <a:xfrm>
                  <a:off x="1815" y="2533"/>
                  <a:ext cx="40" cy="40"/>
                </a:xfrm>
                <a:prstGeom prst="ellipse">
                  <a:avLst/>
                </a:prstGeom>
                <a:solidFill>
                  <a:srgbClr val="000000"/>
                </a:solidFill>
                <a:ln w="4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2" name="Oval 108"/>
                <p:cNvSpPr>
                  <a:spLocks noChangeArrowheads="1"/>
                </p:cNvSpPr>
                <p:nvPr/>
              </p:nvSpPr>
              <p:spPr bwMode="auto">
                <a:xfrm>
                  <a:off x="2364" y="2515"/>
                  <a:ext cx="40" cy="40"/>
                </a:xfrm>
                <a:prstGeom prst="ellipse">
                  <a:avLst/>
                </a:prstGeom>
                <a:solidFill>
                  <a:srgbClr val="000000"/>
                </a:solidFill>
                <a:ln w="4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3" name="Oval 109"/>
                <p:cNvSpPr>
                  <a:spLocks noChangeArrowheads="1"/>
                </p:cNvSpPr>
                <p:nvPr/>
              </p:nvSpPr>
              <p:spPr bwMode="auto">
                <a:xfrm>
                  <a:off x="2917" y="2515"/>
                  <a:ext cx="40" cy="40"/>
                </a:xfrm>
                <a:prstGeom prst="ellipse">
                  <a:avLst/>
                </a:prstGeom>
                <a:solidFill>
                  <a:srgbClr val="000000"/>
                </a:solidFill>
                <a:ln w="4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4" name="Oval 110"/>
                <p:cNvSpPr>
                  <a:spLocks noChangeArrowheads="1"/>
                </p:cNvSpPr>
                <p:nvPr/>
              </p:nvSpPr>
              <p:spPr bwMode="auto">
                <a:xfrm>
                  <a:off x="788" y="2830"/>
                  <a:ext cx="40" cy="40"/>
                </a:xfrm>
                <a:prstGeom prst="ellips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5" name="Oval 111"/>
                <p:cNvSpPr>
                  <a:spLocks noChangeArrowheads="1"/>
                </p:cNvSpPr>
                <p:nvPr/>
              </p:nvSpPr>
              <p:spPr bwMode="auto">
                <a:xfrm>
                  <a:off x="868" y="2794"/>
                  <a:ext cx="39" cy="40"/>
                </a:xfrm>
                <a:prstGeom prst="ellips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6" name="Oval 112"/>
                <p:cNvSpPr>
                  <a:spLocks noChangeArrowheads="1"/>
                </p:cNvSpPr>
                <p:nvPr/>
              </p:nvSpPr>
              <p:spPr bwMode="auto">
                <a:xfrm>
                  <a:off x="943" y="2759"/>
                  <a:ext cx="40" cy="40"/>
                </a:xfrm>
                <a:prstGeom prst="ellips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7" name="Oval 113"/>
                <p:cNvSpPr>
                  <a:spLocks noChangeArrowheads="1"/>
                </p:cNvSpPr>
                <p:nvPr/>
              </p:nvSpPr>
              <p:spPr bwMode="auto">
                <a:xfrm>
                  <a:off x="1023" y="2715"/>
                  <a:ext cx="39" cy="39"/>
                </a:xfrm>
                <a:prstGeom prst="ellips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8" name="Oval 114"/>
                <p:cNvSpPr>
                  <a:spLocks noChangeArrowheads="1"/>
                </p:cNvSpPr>
                <p:nvPr/>
              </p:nvSpPr>
              <p:spPr bwMode="auto">
                <a:xfrm>
                  <a:off x="1262" y="2387"/>
                  <a:ext cx="39" cy="40"/>
                </a:xfrm>
                <a:prstGeom prst="ellips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9" name="Oval 115"/>
                <p:cNvSpPr>
                  <a:spLocks noChangeArrowheads="1"/>
                </p:cNvSpPr>
                <p:nvPr/>
              </p:nvSpPr>
              <p:spPr bwMode="auto">
                <a:xfrm>
                  <a:off x="1416" y="2188"/>
                  <a:ext cx="40" cy="40"/>
                </a:xfrm>
                <a:prstGeom prst="ellips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0" name="Oval 116"/>
                <p:cNvSpPr>
                  <a:spLocks noChangeArrowheads="1"/>
                </p:cNvSpPr>
                <p:nvPr/>
              </p:nvSpPr>
              <p:spPr bwMode="auto">
                <a:xfrm>
                  <a:off x="1815" y="2126"/>
                  <a:ext cx="40" cy="40"/>
                </a:xfrm>
                <a:prstGeom prst="ellips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1" name="Oval 117"/>
                <p:cNvSpPr>
                  <a:spLocks noChangeArrowheads="1"/>
                </p:cNvSpPr>
                <p:nvPr/>
              </p:nvSpPr>
              <p:spPr bwMode="auto">
                <a:xfrm>
                  <a:off x="2364" y="2113"/>
                  <a:ext cx="40" cy="40"/>
                </a:xfrm>
                <a:prstGeom prst="ellips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2" name="Oval 118"/>
                <p:cNvSpPr>
                  <a:spLocks noChangeArrowheads="1"/>
                </p:cNvSpPr>
                <p:nvPr/>
              </p:nvSpPr>
              <p:spPr bwMode="auto">
                <a:xfrm>
                  <a:off x="2917" y="2113"/>
                  <a:ext cx="40" cy="40"/>
                </a:xfrm>
                <a:prstGeom prst="ellips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3" name="Rectangle 119"/>
                <p:cNvSpPr>
                  <a:spLocks noChangeArrowheads="1"/>
                </p:cNvSpPr>
                <p:nvPr/>
              </p:nvSpPr>
              <p:spPr bwMode="auto">
                <a:xfrm>
                  <a:off x="633" y="2839"/>
                  <a:ext cx="75" cy="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900" b="1" smtClean="0">
                      <a:solidFill>
                        <a:srgbClr val="000000"/>
                      </a:solidFill>
                      <a:latin typeface="Arial" pitchFamily="34" charset="0"/>
                    </a:rPr>
                    <a:t>0</a:t>
                  </a:r>
                  <a:endParaRPr lang="en-US" smtClean="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144" name="Rectangle 120"/>
                <p:cNvSpPr>
                  <a:spLocks noChangeArrowheads="1"/>
                </p:cNvSpPr>
                <p:nvPr/>
              </p:nvSpPr>
              <p:spPr bwMode="auto">
                <a:xfrm>
                  <a:off x="514" y="2639"/>
                  <a:ext cx="190" cy="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900" b="1" smtClean="0">
                      <a:solidFill>
                        <a:srgbClr val="000000"/>
                      </a:solidFill>
                      <a:latin typeface="Arial" pitchFamily="34" charset="0"/>
                    </a:rPr>
                    <a:t>5000</a:t>
                  </a:r>
                  <a:endParaRPr lang="en-US" smtClean="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145" name="Rectangle 121"/>
                <p:cNvSpPr>
                  <a:spLocks noChangeArrowheads="1"/>
                </p:cNvSpPr>
                <p:nvPr/>
              </p:nvSpPr>
              <p:spPr bwMode="auto">
                <a:xfrm>
                  <a:off x="474" y="2445"/>
                  <a:ext cx="230" cy="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900" b="1" smtClean="0">
                      <a:solidFill>
                        <a:srgbClr val="000000"/>
                      </a:solidFill>
                      <a:latin typeface="Arial" pitchFamily="34" charset="0"/>
                    </a:rPr>
                    <a:t>10000</a:t>
                  </a:r>
                  <a:endParaRPr lang="en-US" smtClean="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146" name="Rectangle 122"/>
                <p:cNvSpPr>
                  <a:spLocks noChangeArrowheads="1"/>
                </p:cNvSpPr>
                <p:nvPr/>
              </p:nvSpPr>
              <p:spPr bwMode="auto">
                <a:xfrm>
                  <a:off x="474" y="2245"/>
                  <a:ext cx="230" cy="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900" b="1" smtClean="0">
                      <a:solidFill>
                        <a:srgbClr val="000000"/>
                      </a:solidFill>
                      <a:latin typeface="Arial" pitchFamily="34" charset="0"/>
                    </a:rPr>
                    <a:t>15000</a:t>
                  </a:r>
                  <a:endParaRPr lang="en-US" smtClean="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147" name="Rectangle 123"/>
                <p:cNvSpPr>
                  <a:spLocks noChangeArrowheads="1"/>
                </p:cNvSpPr>
                <p:nvPr/>
              </p:nvSpPr>
              <p:spPr bwMode="auto">
                <a:xfrm>
                  <a:off x="474" y="2046"/>
                  <a:ext cx="230" cy="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900" b="1" smtClean="0">
                      <a:solidFill>
                        <a:srgbClr val="000000"/>
                      </a:solidFill>
                      <a:latin typeface="Arial" pitchFamily="34" charset="0"/>
                    </a:rPr>
                    <a:t>20000</a:t>
                  </a:r>
                  <a:endParaRPr lang="en-US" smtClean="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148" name="Rectangle 124"/>
                <p:cNvSpPr>
                  <a:spLocks noChangeArrowheads="1"/>
                </p:cNvSpPr>
                <p:nvPr/>
              </p:nvSpPr>
              <p:spPr bwMode="auto">
                <a:xfrm>
                  <a:off x="474" y="1847"/>
                  <a:ext cx="230" cy="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900" b="1" smtClean="0">
                      <a:solidFill>
                        <a:srgbClr val="000000"/>
                      </a:solidFill>
                      <a:latin typeface="Arial" pitchFamily="34" charset="0"/>
                    </a:rPr>
                    <a:t>25000</a:t>
                  </a:r>
                  <a:endParaRPr lang="en-US" smtClean="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149" name="Rectangle 125"/>
                <p:cNvSpPr>
                  <a:spLocks noChangeArrowheads="1"/>
                </p:cNvSpPr>
                <p:nvPr/>
              </p:nvSpPr>
              <p:spPr bwMode="auto">
                <a:xfrm>
                  <a:off x="474" y="1652"/>
                  <a:ext cx="230" cy="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900" b="1" smtClean="0">
                      <a:solidFill>
                        <a:srgbClr val="000000"/>
                      </a:solidFill>
                      <a:latin typeface="Arial" pitchFamily="34" charset="0"/>
                    </a:rPr>
                    <a:t>30000</a:t>
                  </a:r>
                  <a:endParaRPr lang="en-US" smtClean="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150" name="Rectangle 126"/>
                <p:cNvSpPr>
                  <a:spLocks noChangeArrowheads="1"/>
                </p:cNvSpPr>
                <p:nvPr/>
              </p:nvSpPr>
              <p:spPr bwMode="auto">
                <a:xfrm>
                  <a:off x="474" y="1453"/>
                  <a:ext cx="230" cy="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900" b="1" smtClean="0">
                      <a:solidFill>
                        <a:srgbClr val="000000"/>
                      </a:solidFill>
                      <a:latin typeface="Arial" pitchFamily="34" charset="0"/>
                    </a:rPr>
                    <a:t>35000</a:t>
                  </a:r>
                  <a:endParaRPr lang="en-US" smtClean="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151" name="Rectangle 127"/>
                <p:cNvSpPr>
                  <a:spLocks noChangeArrowheads="1"/>
                </p:cNvSpPr>
                <p:nvPr/>
              </p:nvSpPr>
              <p:spPr bwMode="auto">
                <a:xfrm>
                  <a:off x="633" y="2945"/>
                  <a:ext cx="234" cy="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900" b="1" smtClean="0">
                      <a:solidFill>
                        <a:srgbClr val="000000"/>
                      </a:solidFill>
                      <a:latin typeface="Arial" pitchFamily="34" charset="0"/>
                    </a:rPr>
                    <a:t>4-Aug</a:t>
                  </a:r>
                  <a:endParaRPr lang="en-US" smtClean="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152" name="Rectangle 128"/>
                <p:cNvSpPr>
                  <a:spLocks noChangeArrowheads="1"/>
                </p:cNvSpPr>
                <p:nvPr/>
              </p:nvSpPr>
              <p:spPr bwMode="auto">
                <a:xfrm>
                  <a:off x="1027" y="2945"/>
                  <a:ext cx="234" cy="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900" b="1" smtClean="0">
                      <a:solidFill>
                        <a:srgbClr val="000000"/>
                      </a:solidFill>
                      <a:latin typeface="Arial" pitchFamily="34" charset="0"/>
                    </a:rPr>
                    <a:t>9-Aug</a:t>
                  </a:r>
                  <a:endParaRPr lang="en-US" smtClean="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153" name="Rectangle 129"/>
                <p:cNvSpPr>
                  <a:spLocks noChangeArrowheads="1"/>
                </p:cNvSpPr>
                <p:nvPr/>
              </p:nvSpPr>
              <p:spPr bwMode="auto">
                <a:xfrm>
                  <a:off x="1399" y="2945"/>
                  <a:ext cx="274" cy="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900" b="1" smtClean="0">
                      <a:solidFill>
                        <a:srgbClr val="000000"/>
                      </a:solidFill>
                      <a:latin typeface="Arial" pitchFamily="34" charset="0"/>
                    </a:rPr>
                    <a:t>14-Aug</a:t>
                  </a:r>
                  <a:endParaRPr lang="en-US" smtClean="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154" name="Rectangle 130"/>
                <p:cNvSpPr>
                  <a:spLocks noChangeArrowheads="1"/>
                </p:cNvSpPr>
                <p:nvPr/>
              </p:nvSpPr>
              <p:spPr bwMode="auto">
                <a:xfrm>
                  <a:off x="1793" y="2945"/>
                  <a:ext cx="274" cy="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900" b="1" smtClean="0">
                      <a:solidFill>
                        <a:srgbClr val="000000"/>
                      </a:solidFill>
                      <a:latin typeface="Arial" pitchFamily="34" charset="0"/>
                    </a:rPr>
                    <a:t>19-Aug</a:t>
                  </a:r>
                  <a:endParaRPr lang="en-US" smtClean="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155" name="Rectangle 131"/>
                <p:cNvSpPr>
                  <a:spLocks noChangeArrowheads="1"/>
                </p:cNvSpPr>
                <p:nvPr/>
              </p:nvSpPr>
              <p:spPr bwMode="auto">
                <a:xfrm>
                  <a:off x="2187" y="2945"/>
                  <a:ext cx="274" cy="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900" b="1" smtClean="0">
                      <a:solidFill>
                        <a:srgbClr val="000000"/>
                      </a:solidFill>
                      <a:latin typeface="Arial" pitchFamily="34" charset="0"/>
                    </a:rPr>
                    <a:t>24-Aug</a:t>
                  </a:r>
                  <a:endParaRPr lang="en-US" smtClean="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156" name="Rectangle 132"/>
                <p:cNvSpPr>
                  <a:spLocks noChangeArrowheads="1"/>
                </p:cNvSpPr>
                <p:nvPr/>
              </p:nvSpPr>
              <p:spPr bwMode="auto">
                <a:xfrm>
                  <a:off x="2585" y="2945"/>
                  <a:ext cx="274" cy="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900" b="1" smtClean="0">
                      <a:solidFill>
                        <a:srgbClr val="000000"/>
                      </a:solidFill>
                      <a:latin typeface="Arial" pitchFamily="34" charset="0"/>
                    </a:rPr>
                    <a:t>29-Aug</a:t>
                  </a:r>
                  <a:endParaRPr lang="en-US" smtClean="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157" name="Rectangle 133"/>
                <p:cNvSpPr>
                  <a:spLocks noChangeArrowheads="1"/>
                </p:cNvSpPr>
                <p:nvPr/>
              </p:nvSpPr>
              <p:spPr bwMode="auto">
                <a:xfrm>
                  <a:off x="1332" y="3069"/>
                  <a:ext cx="1075" cy="1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100" b="1" smtClean="0">
                      <a:solidFill>
                        <a:srgbClr val="000000"/>
                      </a:solidFill>
                      <a:latin typeface="Arial" pitchFamily="34" charset="0"/>
                    </a:rPr>
                    <a:t>The day of gas sampling</a:t>
                  </a:r>
                  <a:endParaRPr lang="en-US" smtClean="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165" name="Line 141"/>
                <p:cNvSpPr>
                  <a:spLocks noChangeShapeType="1"/>
                </p:cNvSpPr>
                <p:nvPr/>
              </p:nvSpPr>
              <p:spPr bwMode="auto">
                <a:xfrm>
                  <a:off x="3315" y="1493"/>
                  <a:ext cx="1" cy="1385"/>
                </a:xfrm>
                <a:prstGeom prst="line">
                  <a:avLst/>
                </a:prstGeom>
                <a:noFill/>
                <a:ln w="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6" name="Line 142"/>
                <p:cNvSpPr>
                  <a:spLocks noChangeShapeType="1"/>
                </p:cNvSpPr>
                <p:nvPr/>
              </p:nvSpPr>
              <p:spPr bwMode="auto">
                <a:xfrm>
                  <a:off x="3293" y="2878"/>
                  <a:ext cx="22" cy="1"/>
                </a:xfrm>
                <a:prstGeom prst="line">
                  <a:avLst/>
                </a:prstGeom>
                <a:noFill/>
                <a:ln w="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7" name="Line 143"/>
                <p:cNvSpPr>
                  <a:spLocks noChangeShapeType="1"/>
                </p:cNvSpPr>
                <p:nvPr/>
              </p:nvSpPr>
              <p:spPr bwMode="auto">
                <a:xfrm>
                  <a:off x="3293" y="2648"/>
                  <a:ext cx="22" cy="1"/>
                </a:xfrm>
                <a:prstGeom prst="line">
                  <a:avLst/>
                </a:prstGeom>
                <a:noFill/>
                <a:ln w="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8" name="Line 144"/>
                <p:cNvSpPr>
                  <a:spLocks noChangeShapeType="1"/>
                </p:cNvSpPr>
                <p:nvPr/>
              </p:nvSpPr>
              <p:spPr bwMode="auto">
                <a:xfrm>
                  <a:off x="3293" y="2418"/>
                  <a:ext cx="22" cy="1"/>
                </a:xfrm>
                <a:prstGeom prst="line">
                  <a:avLst/>
                </a:prstGeom>
                <a:noFill/>
                <a:ln w="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9" name="Line 145"/>
                <p:cNvSpPr>
                  <a:spLocks noChangeShapeType="1"/>
                </p:cNvSpPr>
                <p:nvPr/>
              </p:nvSpPr>
              <p:spPr bwMode="auto">
                <a:xfrm>
                  <a:off x="3293" y="2188"/>
                  <a:ext cx="22" cy="1"/>
                </a:xfrm>
                <a:prstGeom prst="line">
                  <a:avLst/>
                </a:prstGeom>
                <a:noFill/>
                <a:ln w="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70" name="Line 146"/>
                <p:cNvSpPr>
                  <a:spLocks noChangeShapeType="1"/>
                </p:cNvSpPr>
                <p:nvPr/>
              </p:nvSpPr>
              <p:spPr bwMode="auto">
                <a:xfrm>
                  <a:off x="3293" y="1953"/>
                  <a:ext cx="22" cy="1"/>
                </a:xfrm>
                <a:prstGeom prst="line">
                  <a:avLst/>
                </a:prstGeom>
                <a:noFill/>
                <a:ln w="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71" name="Line 147"/>
                <p:cNvSpPr>
                  <a:spLocks noChangeShapeType="1"/>
                </p:cNvSpPr>
                <p:nvPr/>
              </p:nvSpPr>
              <p:spPr bwMode="auto">
                <a:xfrm>
                  <a:off x="3293" y="1723"/>
                  <a:ext cx="22" cy="1"/>
                </a:xfrm>
                <a:prstGeom prst="line">
                  <a:avLst/>
                </a:prstGeom>
                <a:noFill/>
                <a:ln w="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72" name="Line 148"/>
                <p:cNvSpPr>
                  <a:spLocks noChangeShapeType="1"/>
                </p:cNvSpPr>
                <p:nvPr/>
              </p:nvSpPr>
              <p:spPr bwMode="auto">
                <a:xfrm>
                  <a:off x="3293" y="1493"/>
                  <a:ext cx="22" cy="1"/>
                </a:xfrm>
                <a:prstGeom prst="line">
                  <a:avLst/>
                </a:prstGeom>
                <a:noFill/>
                <a:ln w="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73" name="Line 149"/>
                <p:cNvSpPr>
                  <a:spLocks noChangeShapeType="1"/>
                </p:cNvSpPr>
                <p:nvPr/>
              </p:nvSpPr>
              <p:spPr bwMode="auto">
                <a:xfrm>
                  <a:off x="3315" y="2878"/>
                  <a:ext cx="2284" cy="1"/>
                </a:xfrm>
                <a:prstGeom prst="line">
                  <a:avLst/>
                </a:prstGeom>
                <a:noFill/>
                <a:ln w="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74" name="Line 150"/>
                <p:cNvSpPr>
                  <a:spLocks noChangeShapeType="1"/>
                </p:cNvSpPr>
                <p:nvPr/>
              </p:nvSpPr>
              <p:spPr bwMode="auto">
                <a:xfrm flipV="1">
                  <a:off x="3315" y="2878"/>
                  <a:ext cx="1" cy="23"/>
                </a:xfrm>
                <a:prstGeom prst="line">
                  <a:avLst/>
                </a:prstGeom>
                <a:noFill/>
                <a:ln w="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75" name="Line 151"/>
                <p:cNvSpPr>
                  <a:spLocks noChangeShapeType="1"/>
                </p:cNvSpPr>
                <p:nvPr/>
              </p:nvSpPr>
              <p:spPr bwMode="auto">
                <a:xfrm flipV="1">
                  <a:off x="3723" y="2878"/>
                  <a:ext cx="1" cy="23"/>
                </a:xfrm>
                <a:prstGeom prst="line">
                  <a:avLst/>
                </a:prstGeom>
                <a:noFill/>
                <a:ln w="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76" name="Line 152"/>
                <p:cNvSpPr>
                  <a:spLocks noChangeShapeType="1"/>
                </p:cNvSpPr>
                <p:nvPr/>
              </p:nvSpPr>
              <p:spPr bwMode="auto">
                <a:xfrm flipV="1">
                  <a:off x="4130" y="2878"/>
                  <a:ext cx="1" cy="23"/>
                </a:xfrm>
                <a:prstGeom prst="line">
                  <a:avLst/>
                </a:prstGeom>
                <a:noFill/>
                <a:ln w="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77" name="Line 153"/>
                <p:cNvSpPr>
                  <a:spLocks noChangeShapeType="1"/>
                </p:cNvSpPr>
                <p:nvPr/>
              </p:nvSpPr>
              <p:spPr bwMode="auto">
                <a:xfrm flipV="1">
                  <a:off x="4537" y="2878"/>
                  <a:ext cx="1" cy="23"/>
                </a:xfrm>
                <a:prstGeom prst="line">
                  <a:avLst/>
                </a:prstGeom>
                <a:noFill/>
                <a:ln w="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78" name="Line 154"/>
                <p:cNvSpPr>
                  <a:spLocks noChangeShapeType="1"/>
                </p:cNvSpPr>
                <p:nvPr/>
              </p:nvSpPr>
              <p:spPr bwMode="auto">
                <a:xfrm flipV="1">
                  <a:off x="4949" y="2878"/>
                  <a:ext cx="1" cy="23"/>
                </a:xfrm>
                <a:prstGeom prst="line">
                  <a:avLst/>
                </a:prstGeom>
                <a:noFill/>
                <a:ln w="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79" name="Line 155"/>
                <p:cNvSpPr>
                  <a:spLocks noChangeShapeType="1"/>
                </p:cNvSpPr>
                <p:nvPr/>
              </p:nvSpPr>
              <p:spPr bwMode="auto">
                <a:xfrm flipV="1">
                  <a:off x="5356" y="2878"/>
                  <a:ext cx="1" cy="23"/>
                </a:xfrm>
                <a:prstGeom prst="line">
                  <a:avLst/>
                </a:prstGeom>
                <a:noFill/>
                <a:ln w="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80" name="Freeform 156"/>
                <p:cNvSpPr>
                  <a:spLocks/>
                </p:cNvSpPr>
                <p:nvPr/>
              </p:nvSpPr>
              <p:spPr bwMode="auto">
                <a:xfrm>
                  <a:off x="3391" y="2812"/>
                  <a:ext cx="17" cy="18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13" y="0"/>
                    </a:cxn>
                    <a:cxn ang="0">
                      <a:pos x="17" y="4"/>
                    </a:cxn>
                    <a:cxn ang="0">
                      <a:pos x="4" y="18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17" h="18">
                      <a:moveTo>
                        <a:pt x="0" y="13"/>
                      </a:moveTo>
                      <a:lnTo>
                        <a:pt x="13" y="0"/>
                      </a:lnTo>
                      <a:lnTo>
                        <a:pt x="17" y="4"/>
                      </a:lnTo>
                      <a:lnTo>
                        <a:pt x="4" y="18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81" name="Freeform 157"/>
                <p:cNvSpPr>
                  <a:spLocks/>
                </p:cNvSpPr>
                <p:nvPr/>
              </p:nvSpPr>
              <p:spPr bwMode="auto">
                <a:xfrm>
                  <a:off x="3430" y="2772"/>
                  <a:ext cx="18" cy="18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14" y="0"/>
                    </a:cxn>
                    <a:cxn ang="0">
                      <a:pos x="18" y="5"/>
                    </a:cxn>
                    <a:cxn ang="0">
                      <a:pos x="5" y="18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18" h="18">
                      <a:moveTo>
                        <a:pt x="0" y="13"/>
                      </a:moveTo>
                      <a:lnTo>
                        <a:pt x="14" y="0"/>
                      </a:lnTo>
                      <a:lnTo>
                        <a:pt x="18" y="5"/>
                      </a:lnTo>
                      <a:lnTo>
                        <a:pt x="5" y="18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82" name="Freeform 158"/>
                <p:cNvSpPr>
                  <a:spLocks/>
                </p:cNvSpPr>
                <p:nvPr/>
              </p:nvSpPr>
              <p:spPr bwMode="auto">
                <a:xfrm>
                  <a:off x="3470" y="2741"/>
                  <a:ext cx="9" cy="9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5" y="0"/>
                    </a:cxn>
                    <a:cxn ang="0">
                      <a:pos x="9" y="5"/>
                    </a:cxn>
                    <a:cxn ang="0">
                      <a:pos x="5" y="9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9" h="9">
                      <a:moveTo>
                        <a:pt x="0" y="5"/>
                      </a:moveTo>
                      <a:lnTo>
                        <a:pt x="5" y="0"/>
                      </a:lnTo>
                      <a:lnTo>
                        <a:pt x="9" y="5"/>
                      </a:lnTo>
                      <a:lnTo>
                        <a:pt x="5" y="9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83" name="Freeform 159"/>
                <p:cNvSpPr>
                  <a:spLocks/>
                </p:cNvSpPr>
                <p:nvPr/>
              </p:nvSpPr>
              <p:spPr bwMode="auto">
                <a:xfrm>
                  <a:off x="3475" y="2732"/>
                  <a:ext cx="13" cy="14"/>
                </a:xfrm>
                <a:custGeom>
                  <a:avLst/>
                  <a:gdLst/>
                  <a:ahLst/>
                  <a:cxnLst>
                    <a:cxn ang="0">
                      <a:pos x="0" y="9"/>
                    </a:cxn>
                    <a:cxn ang="0">
                      <a:pos x="4" y="0"/>
                    </a:cxn>
                    <a:cxn ang="0">
                      <a:pos x="13" y="5"/>
                    </a:cxn>
                    <a:cxn ang="0">
                      <a:pos x="9" y="14"/>
                    </a:cxn>
                    <a:cxn ang="0">
                      <a:pos x="0" y="9"/>
                    </a:cxn>
                  </a:cxnLst>
                  <a:rect l="0" t="0" r="r" b="b"/>
                  <a:pathLst>
                    <a:path w="13" h="14">
                      <a:moveTo>
                        <a:pt x="0" y="9"/>
                      </a:moveTo>
                      <a:lnTo>
                        <a:pt x="4" y="0"/>
                      </a:lnTo>
                      <a:lnTo>
                        <a:pt x="13" y="5"/>
                      </a:lnTo>
                      <a:lnTo>
                        <a:pt x="9" y="14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84" name="Freeform 160"/>
                <p:cNvSpPr>
                  <a:spLocks/>
                </p:cNvSpPr>
                <p:nvPr/>
              </p:nvSpPr>
              <p:spPr bwMode="auto">
                <a:xfrm>
                  <a:off x="3506" y="2693"/>
                  <a:ext cx="17" cy="17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9" y="0"/>
                    </a:cxn>
                    <a:cxn ang="0">
                      <a:pos x="17" y="4"/>
                    </a:cxn>
                    <a:cxn ang="0">
                      <a:pos x="9" y="17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17" h="17">
                      <a:moveTo>
                        <a:pt x="0" y="13"/>
                      </a:moveTo>
                      <a:lnTo>
                        <a:pt x="9" y="0"/>
                      </a:lnTo>
                      <a:lnTo>
                        <a:pt x="17" y="4"/>
                      </a:lnTo>
                      <a:lnTo>
                        <a:pt x="9" y="17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85" name="Freeform 161"/>
                <p:cNvSpPr>
                  <a:spLocks/>
                </p:cNvSpPr>
                <p:nvPr/>
              </p:nvSpPr>
              <p:spPr bwMode="auto">
                <a:xfrm>
                  <a:off x="3541" y="2653"/>
                  <a:ext cx="18" cy="17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9" y="0"/>
                    </a:cxn>
                    <a:cxn ang="0">
                      <a:pos x="18" y="4"/>
                    </a:cxn>
                    <a:cxn ang="0">
                      <a:pos x="9" y="17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18" h="17">
                      <a:moveTo>
                        <a:pt x="0" y="13"/>
                      </a:moveTo>
                      <a:lnTo>
                        <a:pt x="9" y="0"/>
                      </a:lnTo>
                      <a:lnTo>
                        <a:pt x="18" y="4"/>
                      </a:lnTo>
                      <a:lnTo>
                        <a:pt x="9" y="17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86" name="Freeform 162"/>
                <p:cNvSpPr>
                  <a:spLocks/>
                </p:cNvSpPr>
                <p:nvPr/>
              </p:nvSpPr>
              <p:spPr bwMode="auto">
                <a:xfrm>
                  <a:off x="3572" y="2608"/>
                  <a:ext cx="18" cy="18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13" y="0"/>
                    </a:cxn>
                    <a:cxn ang="0">
                      <a:pos x="18" y="5"/>
                    </a:cxn>
                    <a:cxn ang="0">
                      <a:pos x="5" y="18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18" h="18">
                      <a:moveTo>
                        <a:pt x="0" y="14"/>
                      </a:moveTo>
                      <a:lnTo>
                        <a:pt x="13" y="0"/>
                      </a:lnTo>
                      <a:lnTo>
                        <a:pt x="18" y="5"/>
                      </a:lnTo>
                      <a:lnTo>
                        <a:pt x="5" y="18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87" name="Freeform 163"/>
                <p:cNvSpPr>
                  <a:spLocks/>
                </p:cNvSpPr>
                <p:nvPr/>
              </p:nvSpPr>
              <p:spPr bwMode="auto">
                <a:xfrm>
                  <a:off x="3607" y="2569"/>
                  <a:ext cx="18" cy="17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14" y="0"/>
                    </a:cxn>
                    <a:cxn ang="0">
                      <a:pos x="18" y="4"/>
                    </a:cxn>
                    <a:cxn ang="0">
                      <a:pos x="5" y="17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18" h="17">
                      <a:moveTo>
                        <a:pt x="0" y="13"/>
                      </a:moveTo>
                      <a:lnTo>
                        <a:pt x="14" y="0"/>
                      </a:lnTo>
                      <a:lnTo>
                        <a:pt x="18" y="4"/>
                      </a:lnTo>
                      <a:lnTo>
                        <a:pt x="5" y="17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88" name="Freeform 164"/>
                <p:cNvSpPr>
                  <a:spLocks/>
                </p:cNvSpPr>
                <p:nvPr/>
              </p:nvSpPr>
              <p:spPr bwMode="auto">
                <a:xfrm>
                  <a:off x="3643" y="2524"/>
                  <a:ext cx="18" cy="18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9" y="0"/>
                    </a:cxn>
                    <a:cxn ang="0">
                      <a:pos x="18" y="5"/>
                    </a:cxn>
                    <a:cxn ang="0">
                      <a:pos x="9" y="18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18" h="18">
                      <a:moveTo>
                        <a:pt x="0" y="14"/>
                      </a:moveTo>
                      <a:lnTo>
                        <a:pt x="9" y="0"/>
                      </a:lnTo>
                      <a:lnTo>
                        <a:pt x="18" y="5"/>
                      </a:lnTo>
                      <a:lnTo>
                        <a:pt x="9" y="18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89" name="Freeform 165"/>
                <p:cNvSpPr>
                  <a:spLocks/>
                </p:cNvSpPr>
                <p:nvPr/>
              </p:nvSpPr>
              <p:spPr bwMode="auto">
                <a:xfrm>
                  <a:off x="3674" y="2484"/>
                  <a:ext cx="18" cy="18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13" y="0"/>
                    </a:cxn>
                    <a:cxn ang="0">
                      <a:pos x="18" y="5"/>
                    </a:cxn>
                    <a:cxn ang="0">
                      <a:pos x="4" y="18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18" h="18">
                      <a:moveTo>
                        <a:pt x="0" y="14"/>
                      </a:moveTo>
                      <a:lnTo>
                        <a:pt x="13" y="0"/>
                      </a:lnTo>
                      <a:lnTo>
                        <a:pt x="18" y="5"/>
                      </a:lnTo>
                      <a:lnTo>
                        <a:pt x="4" y="18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0" name="Freeform 166"/>
                <p:cNvSpPr>
                  <a:spLocks/>
                </p:cNvSpPr>
                <p:nvPr/>
              </p:nvSpPr>
              <p:spPr bwMode="auto">
                <a:xfrm>
                  <a:off x="3709" y="2440"/>
                  <a:ext cx="18" cy="18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9" y="0"/>
                    </a:cxn>
                    <a:cxn ang="0">
                      <a:pos x="18" y="5"/>
                    </a:cxn>
                    <a:cxn ang="0">
                      <a:pos x="9" y="18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18" h="18">
                      <a:moveTo>
                        <a:pt x="0" y="14"/>
                      </a:moveTo>
                      <a:lnTo>
                        <a:pt x="9" y="0"/>
                      </a:lnTo>
                      <a:lnTo>
                        <a:pt x="18" y="5"/>
                      </a:lnTo>
                      <a:lnTo>
                        <a:pt x="9" y="18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1" name="Freeform 167"/>
                <p:cNvSpPr>
                  <a:spLocks/>
                </p:cNvSpPr>
                <p:nvPr/>
              </p:nvSpPr>
              <p:spPr bwMode="auto">
                <a:xfrm>
                  <a:off x="3740" y="2400"/>
                  <a:ext cx="18" cy="18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14" y="0"/>
                    </a:cxn>
                    <a:cxn ang="0">
                      <a:pos x="18" y="5"/>
                    </a:cxn>
                    <a:cxn ang="0">
                      <a:pos x="5" y="18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18" h="18">
                      <a:moveTo>
                        <a:pt x="0" y="14"/>
                      </a:moveTo>
                      <a:lnTo>
                        <a:pt x="14" y="0"/>
                      </a:lnTo>
                      <a:lnTo>
                        <a:pt x="18" y="5"/>
                      </a:lnTo>
                      <a:lnTo>
                        <a:pt x="5" y="18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2" name="Freeform 168"/>
                <p:cNvSpPr>
                  <a:spLocks/>
                </p:cNvSpPr>
                <p:nvPr/>
              </p:nvSpPr>
              <p:spPr bwMode="auto">
                <a:xfrm>
                  <a:off x="3776" y="2361"/>
                  <a:ext cx="17" cy="17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13" y="0"/>
                    </a:cxn>
                    <a:cxn ang="0">
                      <a:pos x="17" y="4"/>
                    </a:cxn>
                    <a:cxn ang="0">
                      <a:pos x="4" y="17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17" h="17">
                      <a:moveTo>
                        <a:pt x="0" y="13"/>
                      </a:moveTo>
                      <a:lnTo>
                        <a:pt x="13" y="0"/>
                      </a:lnTo>
                      <a:lnTo>
                        <a:pt x="17" y="4"/>
                      </a:lnTo>
                      <a:lnTo>
                        <a:pt x="4" y="17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3" name="Freeform 169"/>
                <p:cNvSpPr>
                  <a:spLocks/>
                </p:cNvSpPr>
                <p:nvPr/>
              </p:nvSpPr>
              <p:spPr bwMode="auto">
                <a:xfrm>
                  <a:off x="3811" y="2316"/>
                  <a:ext cx="18" cy="18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9" y="0"/>
                    </a:cxn>
                    <a:cxn ang="0">
                      <a:pos x="18" y="5"/>
                    </a:cxn>
                    <a:cxn ang="0">
                      <a:pos x="9" y="18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18" h="18">
                      <a:moveTo>
                        <a:pt x="0" y="14"/>
                      </a:moveTo>
                      <a:lnTo>
                        <a:pt x="9" y="0"/>
                      </a:lnTo>
                      <a:lnTo>
                        <a:pt x="18" y="5"/>
                      </a:lnTo>
                      <a:lnTo>
                        <a:pt x="9" y="18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4" name="Freeform 170"/>
                <p:cNvSpPr>
                  <a:spLocks/>
                </p:cNvSpPr>
                <p:nvPr/>
              </p:nvSpPr>
              <p:spPr bwMode="auto">
                <a:xfrm>
                  <a:off x="3842" y="2276"/>
                  <a:ext cx="18" cy="18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13" y="0"/>
                    </a:cxn>
                    <a:cxn ang="0">
                      <a:pos x="18" y="5"/>
                    </a:cxn>
                    <a:cxn ang="0">
                      <a:pos x="5" y="18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18" h="18">
                      <a:moveTo>
                        <a:pt x="0" y="14"/>
                      </a:moveTo>
                      <a:lnTo>
                        <a:pt x="13" y="0"/>
                      </a:lnTo>
                      <a:lnTo>
                        <a:pt x="18" y="5"/>
                      </a:lnTo>
                      <a:lnTo>
                        <a:pt x="5" y="18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5" name="Freeform 171"/>
                <p:cNvSpPr>
                  <a:spLocks/>
                </p:cNvSpPr>
                <p:nvPr/>
              </p:nvSpPr>
              <p:spPr bwMode="auto">
                <a:xfrm>
                  <a:off x="3878" y="2241"/>
                  <a:ext cx="13" cy="13"/>
                </a:xfrm>
                <a:custGeom>
                  <a:avLst/>
                  <a:gdLst/>
                  <a:ahLst/>
                  <a:cxnLst>
                    <a:cxn ang="0">
                      <a:pos x="0" y="9"/>
                    </a:cxn>
                    <a:cxn ang="0">
                      <a:pos x="4" y="0"/>
                    </a:cxn>
                    <a:cxn ang="0">
                      <a:pos x="13" y="4"/>
                    </a:cxn>
                    <a:cxn ang="0">
                      <a:pos x="8" y="13"/>
                    </a:cxn>
                    <a:cxn ang="0">
                      <a:pos x="0" y="9"/>
                    </a:cxn>
                  </a:cxnLst>
                  <a:rect l="0" t="0" r="r" b="b"/>
                  <a:pathLst>
                    <a:path w="13" h="13">
                      <a:moveTo>
                        <a:pt x="0" y="9"/>
                      </a:moveTo>
                      <a:lnTo>
                        <a:pt x="4" y="0"/>
                      </a:lnTo>
                      <a:lnTo>
                        <a:pt x="13" y="4"/>
                      </a:lnTo>
                      <a:lnTo>
                        <a:pt x="8" y="13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6" name="Freeform 172"/>
                <p:cNvSpPr>
                  <a:spLocks/>
                </p:cNvSpPr>
                <p:nvPr/>
              </p:nvSpPr>
              <p:spPr bwMode="auto">
                <a:xfrm>
                  <a:off x="3882" y="2237"/>
                  <a:ext cx="9" cy="8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4" y="0"/>
                    </a:cxn>
                    <a:cxn ang="0">
                      <a:pos x="9" y="4"/>
                    </a:cxn>
                    <a:cxn ang="0">
                      <a:pos x="4" y="8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9" h="8">
                      <a:moveTo>
                        <a:pt x="0" y="4"/>
                      </a:moveTo>
                      <a:lnTo>
                        <a:pt x="4" y="0"/>
                      </a:lnTo>
                      <a:lnTo>
                        <a:pt x="9" y="4"/>
                      </a:lnTo>
                      <a:lnTo>
                        <a:pt x="4" y="8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7" name="Freeform 173"/>
                <p:cNvSpPr>
                  <a:spLocks/>
                </p:cNvSpPr>
                <p:nvPr/>
              </p:nvSpPr>
              <p:spPr bwMode="auto">
                <a:xfrm>
                  <a:off x="3913" y="2197"/>
                  <a:ext cx="18" cy="18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13" y="0"/>
                    </a:cxn>
                    <a:cxn ang="0">
                      <a:pos x="18" y="4"/>
                    </a:cxn>
                    <a:cxn ang="0">
                      <a:pos x="4" y="18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18" h="18">
                      <a:moveTo>
                        <a:pt x="0" y="13"/>
                      </a:moveTo>
                      <a:lnTo>
                        <a:pt x="13" y="0"/>
                      </a:lnTo>
                      <a:lnTo>
                        <a:pt x="18" y="4"/>
                      </a:lnTo>
                      <a:lnTo>
                        <a:pt x="4" y="18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8" name="Freeform 174"/>
                <p:cNvSpPr>
                  <a:spLocks/>
                </p:cNvSpPr>
                <p:nvPr/>
              </p:nvSpPr>
              <p:spPr bwMode="auto">
                <a:xfrm>
                  <a:off x="3948" y="2157"/>
                  <a:ext cx="18" cy="18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14" y="0"/>
                    </a:cxn>
                    <a:cxn ang="0">
                      <a:pos x="18" y="4"/>
                    </a:cxn>
                    <a:cxn ang="0">
                      <a:pos x="5" y="18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18" h="18">
                      <a:moveTo>
                        <a:pt x="0" y="13"/>
                      </a:moveTo>
                      <a:lnTo>
                        <a:pt x="14" y="0"/>
                      </a:lnTo>
                      <a:lnTo>
                        <a:pt x="18" y="4"/>
                      </a:lnTo>
                      <a:lnTo>
                        <a:pt x="5" y="18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9" name="Freeform 175"/>
                <p:cNvSpPr>
                  <a:spLocks/>
                </p:cNvSpPr>
                <p:nvPr/>
              </p:nvSpPr>
              <p:spPr bwMode="auto">
                <a:xfrm>
                  <a:off x="3988" y="2122"/>
                  <a:ext cx="18" cy="17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13" y="0"/>
                    </a:cxn>
                    <a:cxn ang="0">
                      <a:pos x="18" y="4"/>
                    </a:cxn>
                    <a:cxn ang="0">
                      <a:pos x="5" y="17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18" h="17">
                      <a:moveTo>
                        <a:pt x="0" y="13"/>
                      </a:moveTo>
                      <a:lnTo>
                        <a:pt x="13" y="0"/>
                      </a:lnTo>
                      <a:lnTo>
                        <a:pt x="18" y="4"/>
                      </a:lnTo>
                      <a:lnTo>
                        <a:pt x="5" y="17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00" name="Freeform 176"/>
                <p:cNvSpPr>
                  <a:spLocks/>
                </p:cNvSpPr>
                <p:nvPr/>
              </p:nvSpPr>
              <p:spPr bwMode="auto">
                <a:xfrm>
                  <a:off x="4024" y="2082"/>
                  <a:ext cx="17" cy="17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13" y="0"/>
                    </a:cxn>
                    <a:cxn ang="0">
                      <a:pos x="17" y="4"/>
                    </a:cxn>
                    <a:cxn ang="0">
                      <a:pos x="4" y="17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17" h="17">
                      <a:moveTo>
                        <a:pt x="0" y="13"/>
                      </a:moveTo>
                      <a:lnTo>
                        <a:pt x="13" y="0"/>
                      </a:lnTo>
                      <a:lnTo>
                        <a:pt x="17" y="4"/>
                      </a:lnTo>
                      <a:lnTo>
                        <a:pt x="4" y="17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01" name="Freeform 177"/>
                <p:cNvSpPr>
                  <a:spLocks/>
                </p:cNvSpPr>
                <p:nvPr/>
              </p:nvSpPr>
              <p:spPr bwMode="auto">
                <a:xfrm>
                  <a:off x="4063" y="2051"/>
                  <a:ext cx="18" cy="17"/>
                </a:xfrm>
                <a:custGeom>
                  <a:avLst/>
                  <a:gdLst/>
                  <a:ahLst/>
                  <a:cxnLst>
                    <a:cxn ang="0">
                      <a:pos x="0" y="9"/>
                    </a:cxn>
                    <a:cxn ang="0">
                      <a:pos x="14" y="0"/>
                    </a:cxn>
                    <a:cxn ang="0">
                      <a:pos x="18" y="9"/>
                    </a:cxn>
                    <a:cxn ang="0">
                      <a:pos x="5" y="17"/>
                    </a:cxn>
                    <a:cxn ang="0">
                      <a:pos x="0" y="9"/>
                    </a:cxn>
                  </a:cxnLst>
                  <a:rect l="0" t="0" r="r" b="b"/>
                  <a:pathLst>
                    <a:path w="18" h="17">
                      <a:moveTo>
                        <a:pt x="0" y="9"/>
                      </a:moveTo>
                      <a:lnTo>
                        <a:pt x="14" y="0"/>
                      </a:lnTo>
                      <a:lnTo>
                        <a:pt x="18" y="9"/>
                      </a:lnTo>
                      <a:lnTo>
                        <a:pt x="5" y="17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02" name="Freeform 178"/>
                <p:cNvSpPr>
                  <a:spLocks/>
                </p:cNvSpPr>
                <p:nvPr/>
              </p:nvSpPr>
              <p:spPr bwMode="auto">
                <a:xfrm>
                  <a:off x="4108" y="2020"/>
                  <a:ext cx="17" cy="17"/>
                </a:xfrm>
                <a:custGeom>
                  <a:avLst/>
                  <a:gdLst/>
                  <a:ahLst/>
                  <a:cxnLst>
                    <a:cxn ang="0">
                      <a:pos x="0" y="9"/>
                    </a:cxn>
                    <a:cxn ang="0">
                      <a:pos x="13" y="0"/>
                    </a:cxn>
                    <a:cxn ang="0">
                      <a:pos x="17" y="9"/>
                    </a:cxn>
                    <a:cxn ang="0">
                      <a:pos x="4" y="17"/>
                    </a:cxn>
                    <a:cxn ang="0">
                      <a:pos x="0" y="9"/>
                    </a:cxn>
                  </a:cxnLst>
                  <a:rect l="0" t="0" r="r" b="b"/>
                  <a:pathLst>
                    <a:path w="17" h="17">
                      <a:moveTo>
                        <a:pt x="0" y="9"/>
                      </a:moveTo>
                      <a:lnTo>
                        <a:pt x="13" y="0"/>
                      </a:lnTo>
                      <a:lnTo>
                        <a:pt x="17" y="9"/>
                      </a:lnTo>
                      <a:lnTo>
                        <a:pt x="4" y="17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03" name="Freeform 179"/>
                <p:cNvSpPr>
                  <a:spLocks/>
                </p:cNvSpPr>
                <p:nvPr/>
              </p:nvSpPr>
              <p:spPr bwMode="auto">
                <a:xfrm>
                  <a:off x="4152" y="1989"/>
                  <a:ext cx="18" cy="17"/>
                </a:xfrm>
                <a:custGeom>
                  <a:avLst/>
                  <a:gdLst/>
                  <a:ahLst/>
                  <a:cxnLst>
                    <a:cxn ang="0">
                      <a:pos x="0" y="9"/>
                    </a:cxn>
                    <a:cxn ang="0">
                      <a:pos x="13" y="0"/>
                    </a:cxn>
                    <a:cxn ang="0">
                      <a:pos x="18" y="9"/>
                    </a:cxn>
                    <a:cxn ang="0">
                      <a:pos x="4" y="17"/>
                    </a:cxn>
                    <a:cxn ang="0">
                      <a:pos x="0" y="9"/>
                    </a:cxn>
                  </a:cxnLst>
                  <a:rect l="0" t="0" r="r" b="b"/>
                  <a:pathLst>
                    <a:path w="18" h="17">
                      <a:moveTo>
                        <a:pt x="0" y="9"/>
                      </a:moveTo>
                      <a:lnTo>
                        <a:pt x="13" y="0"/>
                      </a:lnTo>
                      <a:lnTo>
                        <a:pt x="18" y="9"/>
                      </a:lnTo>
                      <a:lnTo>
                        <a:pt x="4" y="17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04" name="Freeform 180"/>
                <p:cNvSpPr>
                  <a:spLocks/>
                </p:cNvSpPr>
                <p:nvPr/>
              </p:nvSpPr>
              <p:spPr bwMode="auto">
                <a:xfrm>
                  <a:off x="4196" y="1958"/>
                  <a:ext cx="18" cy="18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13" y="0"/>
                    </a:cxn>
                    <a:cxn ang="0">
                      <a:pos x="18" y="4"/>
                    </a:cxn>
                    <a:cxn ang="0">
                      <a:pos x="5" y="18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18" h="18">
                      <a:moveTo>
                        <a:pt x="0" y="13"/>
                      </a:moveTo>
                      <a:lnTo>
                        <a:pt x="13" y="0"/>
                      </a:lnTo>
                      <a:lnTo>
                        <a:pt x="18" y="4"/>
                      </a:lnTo>
                      <a:lnTo>
                        <a:pt x="5" y="18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05" name="Freeform 181"/>
                <p:cNvSpPr>
                  <a:spLocks/>
                </p:cNvSpPr>
                <p:nvPr/>
              </p:nvSpPr>
              <p:spPr bwMode="auto">
                <a:xfrm>
                  <a:off x="4240" y="1927"/>
                  <a:ext cx="18" cy="18"/>
                </a:xfrm>
                <a:custGeom>
                  <a:avLst/>
                  <a:gdLst/>
                  <a:ahLst/>
                  <a:cxnLst>
                    <a:cxn ang="0">
                      <a:pos x="0" y="13"/>
                    </a:cxn>
                    <a:cxn ang="0">
                      <a:pos x="14" y="0"/>
                    </a:cxn>
                    <a:cxn ang="0">
                      <a:pos x="18" y="4"/>
                    </a:cxn>
                    <a:cxn ang="0">
                      <a:pos x="5" y="18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18" h="18">
                      <a:moveTo>
                        <a:pt x="0" y="13"/>
                      </a:moveTo>
                      <a:lnTo>
                        <a:pt x="14" y="0"/>
                      </a:lnTo>
                      <a:lnTo>
                        <a:pt x="18" y="4"/>
                      </a:lnTo>
                      <a:lnTo>
                        <a:pt x="5" y="18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06" name="Freeform 182"/>
                <p:cNvSpPr>
                  <a:spLocks/>
                </p:cNvSpPr>
                <p:nvPr/>
              </p:nvSpPr>
              <p:spPr bwMode="auto">
                <a:xfrm>
                  <a:off x="4280" y="1900"/>
                  <a:ext cx="22" cy="18"/>
                </a:xfrm>
                <a:custGeom>
                  <a:avLst/>
                  <a:gdLst/>
                  <a:ahLst/>
                  <a:cxnLst>
                    <a:cxn ang="0">
                      <a:pos x="0" y="9"/>
                    </a:cxn>
                    <a:cxn ang="0">
                      <a:pos x="18" y="0"/>
                    </a:cxn>
                    <a:cxn ang="0">
                      <a:pos x="22" y="9"/>
                    </a:cxn>
                    <a:cxn ang="0">
                      <a:pos x="5" y="18"/>
                    </a:cxn>
                    <a:cxn ang="0">
                      <a:pos x="0" y="9"/>
                    </a:cxn>
                  </a:cxnLst>
                  <a:rect l="0" t="0" r="r" b="b"/>
                  <a:pathLst>
                    <a:path w="22" h="18">
                      <a:moveTo>
                        <a:pt x="0" y="9"/>
                      </a:moveTo>
                      <a:lnTo>
                        <a:pt x="18" y="0"/>
                      </a:lnTo>
                      <a:lnTo>
                        <a:pt x="22" y="9"/>
                      </a:lnTo>
                      <a:lnTo>
                        <a:pt x="5" y="18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07" name="Freeform 183"/>
                <p:cNvSpPr>
                  <a:spLocks/>
                </p:cNvSpPr>
                <p:nvPr/>
              </p:nvSpPr>
              <p:spPr bwMode="auto">
                <a:xfrm>
                  <a:off x="4325" y="1869"/>
                  <a:ext cx="22" cy="18"/>
                </a:xfrm>
                <a:custGeom>
                  <a:avLst/>
                  <a:gdLst/>
                  <a:ahLst/>
                  <a:cxnLst>
                    <a:cxn ang="0">
                      <a:pos x="0" y="9"/>
                    </a:cxn>
                    <a:cxn ang="0">
                      <a:pos x="17" y="0"/>
                    </a:cxn>
                    <a:cxn ang="0">
                      <a:pos x="22" y="9"/>
                    </a:cxn>
                    <a:cxn ang="0">
                      <a:pos x="4" y="18"/>
                    </a:cxn>
                    <a:cxn ang="0">
                      <a:pos x="0" y="9"/>
                    </a:cxn>
                  </a:cxnLst>
                  <a:rect l="0" t="0" r="r" b="b"/>
                  <a:pathLst>
                    <a:path w="22" h="18">
                      <a:moveTo>
                        <a:pt x="0" y="9"/>
                      </a:moveTo>
                      <a:lnTo>
                        <a:pt x="17" y="0"/>
                      </a:lnTo>
                      <a:lnTo>
                        <a:pt x="22" y="9"/>
                      </a:lnTo>
                      <a:lnTo>
                        <a:pt x="4" y="18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08" name="Freeform 184"/>
                <p:cNvSpPr>
                  <a:spLocks/>
                </p:cNvSpPr>
                <p:nvPr/>
              </p:nvSpPr>
              <p:spPr bwMode="auto">
                <a:xfrm>
                  <a:off x="4369" y="1838"/>
                  <a:ext cx="18" cy="18"/>
                </a:xfrm>
                <a:custGeom>
                  <a:avLst/>
                  <a:gdLst/>
                  <a:ahLst/>
                  <a:cxnLst>
                    <a:cxn ang="0">
                      <a:pos x="0" y="9"/>
                    </a:cxn>
                    <a:cxn ang="0">
                      <a:pos x="13" y="0"/>
                    </a:cxn>
                    <a:cxn ang="0">
                      <a:pos x="18" y="9"/>
                    </a:cxn>
                    <a:cxn ang="0">
                      <a:pos x="4" y="18"/>
                    </a:cxn>
                    <a:cxn ang="0">
                      <a:pos x="0" y="9"/>
                    </a:cxn>
                  </a:cxnLst>
                  <a:rect l="0" t="0" r="r" b="b"/>
                  <a:pathLst>
                    <a:path w="18" h="18">
                      <a:moveTo>
                        <a:pt x="0" y="9"/>
                      </a:moveTo>
                      <a:lnTo>
                        <a:pt x="13" y="0"/>
                      </a:lnTo>
                      <a:lnTo>
                        <a:pt x="18" y="9"/>
                      </a:lnTo>
                      <a:lnTo>
                        <a:pt x="4" y="18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09" name="Freeform 185"/>
                <p:cNvSpPr>
                  <a:spLocks/>
                </p:cNvSpPr>
                <p:nvPr/>
              </p:nvSpPr>
              <p:spPr bwMode="auto">
                <a:xfrm>
                  <a:off x="4413" y="1807"/>
                  <a:ext cx="18" cy="18"/>
                </a:xfrm>
                <a:custGeom>
                  <a:avLst/>
                  <a:gdLst/>
                  <a:ahLst/>
                  <a:cxnLst>
                    <a:cxn ang="0">
                      <a:pos x="0" y="9"/>
                    </a:cxn>
                    <a:cxn ang="0">
                      <a:pos x="13" y="0"/>
                    </a:cxn>
                    <a:cxn ang="0">
                      <a:pos x="18" y="9"/>
                    </a:cxn>
                    <a:cxn ang="0">
                      <a:pos x="5" y="18"/>
                    </a:cxn>
                    <a:cxn ang="0">
                      <a:pos x="0" y="9"/>
                    </a:cxn>
                  </a:cxnLst>
                  <a:rect l="0" t="0" r="r" b="b"/>
                  <a:pathLst>
                    <a:path w="18" h="18">
                      <a:moveTo>
                        <a:pt x="0" y="9"/>
                      </a:moveTo>
                      <a:lnTo>
                        <a:pt x="13" y="0"/>
                      </a:lnTo>
                      <a:lnTo>
                        <a:pt x="18" y="9"/>
                      </a:lnTo>
                      <a:lnTo>
                        <a:pt x="5" y="18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10" name="Freeform 186"/>
                <p:cNvSpPr>
                  <a:spLocks/>
                </p:cNvSpPr>
                <p:nvPr/>
              </p:nvSpPr>
              <p:spPr bwMode="auto">
                <a:xfrm>
                  <a:off x="4462" y="1785"/>
                  <a:ext cx="17" cy="13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17" y="0"/>
                    </a:cxn>
                    <a:cxn ang="0">
                      <a:pos x="17" y="9"/>
                    </a:cxn>
                    <a:cxn ang="0">
                      <a:pos x="0" y="13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17" h="13">
                      <a:moveTo>
                        <a:pt x="0" y="5"/>
                      </a:moveTo>
                      <a:lnTo>
                        <a:pt x="17" y="0"/>
                      </a:lnTo>
                      <a:lnTo>
                        <a:pt x="17" y="9"/>
                      </a:lnTo>
                      <a:lnTo>
                        <a:pt x="0" y="13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11" name="Freeform 187"/>
                <p:cNvSpPr>
                  <a:spLocks/>
                </p:cNvSpPr>
                <p:nvPr/>
              </p:nvSpPr>
              <p:spPr bwMode="auto">
                <a:xfrm>
                  <a:off x="4510" y="1767"/>
                  <a:ext cx="18" cy="14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14" y="0"/>
                    </a:cxn>
                    <a:cxn ang="0">
                      <a:pos x="18" y="9"/>
                    </a:cxn>
                    <a:cxn ang="0">
                      <a:pos x="5" y="14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18" h="14">
                      <a:moveTo>
                        <a:pt x="0" y="5"/>
                      </a:moveTo>
                      <a:lnTo>
                        <a:pt x="14" y="0"/>
                      </a:lnTo>
                      <a:lnTo>
                        <a:pt x="18" y="9"/>
                      </a:lnTo>
                      <a:lnTo>
                        <a:pt x="5" y="14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12" name="Freeform 188"/>
                <p:cNvSpPr>
                  <a:spLocks/>
                </p:cNvSpPr>
                <p:nvPr/>
              </p:nvSpPr>
              <p:spPr bwMode="auto">
                <a:xfrm>
                  <a:off x="4564" y="1754"/>
                  <a:ext cx="17" cy="13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17" y="0"/>
                    </a:cxn>
                    <a:cxn ang="0">
                      <a:pos x="17" y="9"/>
                    </a:cxn>
                    <a:cxn ang="0">
                      <a:pos x="0" y="13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17" h="13">
                      <a:moveTo>
                        <a:pt x="0" y="5"/>
                      </a:moveTo>
                      <a:lnTo>
                        <a:pt x="17" y="0"/>
                      </a:lnTo>
                      <a:lnTo>
                        <a:pt x="17" y="9"/>
                      </a:lnTo>
                      <a:lnTo>
                        <a:pt x="0" y="13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13" name="Freeform 189"/>
                <p:cNvSpPr>
                  <a:spLocks/>
                </p:cNvSpPr>
                <p:nvPr/>
              </p:nvSpPr>
              <p:spPr bwMode="auto">
                <a:xfrm>
                  <a:off x="4617" y="1741"/>
                  <a:ext cx="17" cy="13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17" y="0"/>
                    </a:cxn>
                    <a:cxn ang="0">
                      <a:pos x="17" y="9"/>
                    </a:cxn>
                    <a:cxn ang="0">
                      <a:pos x="0" y="13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17" h="13">
                      <a:moveTo>
                        <a:pt x="0" y="4"/>
                      </a:moveTo>
                      <a:lnTo>
                        <a:pt x="17" y="0"/>
                      </a:lnTo>
                      <a:lnTo>
                        <a:pt x="17" y="9"/>
                      </a:lnTo>
                      <a:lnTo>
                        <a:pt x="0" y="13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14" name="Freeform 190"/>
                <p:cNvSpPr>
                  <a:spLocks/>
                </p:cNvSpPr>
                <p:nvPr/>
              </p:nvSpPr>
              <p:spPr bwMode="auto">
                <a:xfrm>
                  <a:off x="4665" y="1728"/>
                  <a:ext cx="18" cy="13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14" y="0"/>
                    </a:cxn>
                    <a:cxn ang="0">
                      <a:pos x="18" y="9"/>
                    </a:cxn>
                    <a:cxn ang="0">
                      <a:pos x="5" y="13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18" h="13">
                      <a:moveTo>
                        <a:pt x="0" y="4"/>
                      </a:moveTo>
                      <a:lnTo>
                        <a:pt x="14" y="0"/>
                      </a:lnTo>
                      <a:lnTo>
                        <a:pt x="18" y="9"/>
                      </a:lnTo>
                      <a:lnTo>
                        <a:pt x="5" y="13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15" name="Freeform 191"/>
                <p:cNvSpPr>
                  <a:spLocks/>
                </p:cNvSpPr>
                <p:nvPr/>
              </p:nvSpPr>
              <p:spPr bwMode="auto">
                <a:xfrm>
                  <a:off x="4718" y="1710"/>
                  <a:ext cx="18" cy="13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18" y="0"/>
                    </a:cxn>
                    <a:cxn ang="0">
                      <a:pos x="18" y="9"/>
                    </a:cxn>
                    <a:cxn ang="0">
                      <a:pos x="0" y="13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18" h="13">
                      <a:moveTo>
                        <a:pt x="0" y="4"/>
                      </a:moveTo>
                      <a:lnTo>
                        <a:pt x="18" y="0"/>
                      </a:lnTo>
                      <a:lnTo>
                        <a:pt x="18" y="9"/>
                      </a:lnTo>
                      <a:lnTo>
                        <a:pt x="0" y="13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16" name="Freeform 192"/>
                <p:cNvSpPr>
                  <a:spLocks/>
                </p:cNvSpPr>
                <p:nvPr/>
              </p:nvSpPr>
              <p:spPr bwMode="auto">
                <a:xfrm>
                  <a:off x="4772" y="1697"/>
                  <a:ext cx="17" cy="13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17" y="0"/>
                    </a:cxn>
                    <a:cxn ang="0">
                      <a:pos x="17" y="9"/>
                    </a:cxn>
                    <a:cxn ang="0">
                      <a:pos x="0" y="13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17" h="13">
                      <a:moveTo>
                        <a:pt x="0" y="4"/>
                      </a:moveTo>
                      <a:lnTo>
                        <a:pt x="17" y="0"/>
                      </a:lnTo>
                      <a:lnTo>
                        <a:pt x="17" y="9"/>
                      </a:lnTo>
                      <a:lnTo>
                        <a:pt x="0" y="13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17" name="Freeform 193"/>
                <p:cNvSpPr>
                  <a:spLocks/>
                </p:cNvSpPr>
                <p:nvPr/>
              </p:nvSpPr>
              <p:spPr bwMode="auto">
                <a:xfrm>
                  <a:off x="4820" y="1683"/>
                  <a:ext cx="18" cy="14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18" y="0"/>
                    </a:cxn>
                    <a:cxn ang="0">
                      <a:pos x="18" y="9"/>
                    </a:cxn>
                    <a:cxn ang="0">
                      <a:pos x="0" y="14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18" h="14">
                      <a:moveTo>
                        <a:pt x="0" y="5"/>
                      </a:moveTo>
                      <a:lnTo>
                        <a:pt x="18" y="0"/>
                      </a:lnTo>
                      <a:lnTo>
                        <a:pt x="18" y="9"/>
                      </a:lnTo>
                      <a:lnTo>
                        <a:pt x="0" y="14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18" name="Freeform 194"/>
                <p:cNvSpPr>
                  <a:spLocks/>
                </p:cNvSpPr>
                <p:nvPr/>
              </p:nvSpPr>
              <p:spPr bwMode="auto">
                <a:xfrm>
                  <a:off x="4873" y="1670"/>
                  <a:ext cx="18" cy="13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18" y="0"/>
                    </a:cxn>
                    <a:cxn ang="0">
                      <a:pos x="18" y="9"/>
                    </a:cxn>
                    <a:cxn ang="0">
                      <a:pos x="0" y="13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18" h="13">
                      <a:moveTo>
                        <a:pt x="0" y="5"/>
                      </a:moveTo>
                      <a:lnTo>
                        <a:pt x="18" y="0"/>
                      </a:lnTo>
                      <a:lnTo>
                        <a:pt x="18" y="9"/>
                      </a:lnTo>
                      <a:lnTo>
                        <a:pt x="0" y="13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19" name="Freeform 195"/>
                <p:cNvSpPr>
                  <a:spLocks/>
                </p:cNvSpPr>
                <p:nvPr/>
              </p:nvSpPr>
              <p:spPr bwMode="auto">
                <a:xfrm>
                  <a:off x="4927" y="1652"/>
                  <a:ext cx="17" cy="14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17" y="0"/>
                    </a:cxn>
                    <a:cxn ang="0">
                      <a:pos x="17" y="9"/>
                    </a:cxn>
                    <a:cxn ang="0">
                      <a:pos x="0" y="14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17" h="14">
                      <a:moveTo>
                        <a:pt x="0" y="5"/>
                      </a:moveTo>
                      <a:lnTo>
                        <a:pt x="17" y="0"/>
                      </a:lnTo>
                      <a:lnTo>
                        <a:pt x="17" y="9"/>
                      </a:lnTo>
                      <a:lnTo>
                        <a:pt x="0" y="14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0" name="Freeform 196"/>
                <p:cNvSpPr>
                  <a:spLocks/>
                </p:cNvSpPr>
                <p:nvPr/>
              </p:nvSpPr>
              <p:spPr bwMode="auto">
                <a:xfrm>
                  <a:off x="4975" y="1639"/>
                  <a:ext cx="18" cy="13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18" y="0"/>
                    </a:cxn>
                    <a:cxn ang="0">
                      <a:pos x="18" y="9"/>
                    </a:cxn>
                    <a:cxn ang="0">
                      <a:pos x="0" y="13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18" h="13">
                      <a:moveTo>
                        <a:pt x="0" y="5"/>
                      </a:moveTo>
                      <a:lnTo>
                        <a:pt x="18" y="0"/>
                      </a:lnTo>
                      <a:lnTo>
                        <a:pt x="18" y="9"/>
                      </a:lnTo>
                      <a:lnTo>
                        <a:pt x="0" y="13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1" name="Rectangle 197"/>
                <p:cNvSpPr>
                  <a:spLocks noChangeArrowheads="1"/>
                </p:cNvSpPr>
                <p:nvPr/>
              </p:nvSpPr>
              <p:spPr bwMode="auto">
                <a:xfrm>
                  <a:off x="5028" y="1630"/>
                  <a:ext cx="18" cy="9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2" name="Rectangle 198"/>
                <p:cNvSpPr>
                  <a:spLocks noChangeArrowheads="1"/>
                </p:cNvSpPr>
                <p:nvPr/>
              </p:nvSpPr>
              <p:spPr bwMode="auto">
                <a:xfrm>
                  <a:off x="5081" y="1626"/>
                  <a:ext cx="18" cy="9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3" name="Rectangle 199"/>
                <p:cNvSpPr>
                  <a:spLocks noChangeArrowheads="1"/>
                </p:cNvSpPr>
                <p:nvPr/>
              </p:nvSpPr>
              <p:spPr bwMode="auto">
                <a:xfrm>
                  <a:off x="5135" y="1621"/>
                  <a:ext cx="17" cy="9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4" name="Rectangle 200"/>
                <p:cNvSpPr>
                  <a:spLocks noChangeArrowheads="1"/>
                </p:cNvSpPr>
                <p:nvPr/>
              </p:nvSpPr>
              <p:spPr bwMode="auto">
                <a:xfrm>
                  <a:off x="5188" y="1617"/>
                  <a:ext cx="17" cy="9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5" name="Rectangle 201"/>
                <p:cNvSpPr>
                  <a:spLocks noChangeArrowheads="1"/>
                </p:cNvSpPr>
                <p:nvPr/>
              </p:nvSpPr>
              <p:spPr bwMode="auto">
                <a:xfrm>
                  <a:off x="5241" y="1613"/>
                  <a:ext cx="18" cy="8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6" name="Rectangle 202"/>
                <p:cNvSpPr>
                  <a:spLocks noChangeArrowheads="1"/>
                </p:cNvSpPr>
                <p:nvPr/>
              </p:nvSpPr>
              <p:spPr bwMode="auto">
                <a:xfrm>
                  <a:off x="5294" y="1608"/>
                  <a:ext cx="18" cy="9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7" name="Rectangle 203"/>
                <p:cNvSpPr>
                  <a:spLocks noChangeArrowheads="1"/>
                </p:cNvSpPr>
                <p:nvPr/>
              </p:nvSpPr>
              <p:spPr bwMode="auto">
                <a:xfrm>
                  <a:off x="5347" y="1604"/>
                  <a:ext cx="18" cy="9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8" name="Freeform 204"/>
                <p:cNvSpPr>
                  <a:spLocks/>
                </p:cNvSpPr>
                <p:nvPr/>
              </p:nvSpPr>
              <p:spPr bwMode="auto">
                <a:xfrm>
                  <a:off x="5400" y="1595"/>
                  <a:ext cx="18" cy="13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18" y="0"/>
                    </a:cxn>
                    <a:cxn ang="0">
                      <a:pos x="18" y="9"/>
                    </a:cxn>
                    <a:cxn ang="0">
                      <a:pos x="0" y="13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18" h="13">
                      <a:moveTo>
                        <a:pt x="0" y="4"/>
                      </a:moveTo>
                      <a:lnTo>
                        <a:pt x="18" y="0"/>
                      </a:lnTo>
                      <a:lnTo>
                        <a:pt x="18" y="9"/>
                      </a:lnTo>
                      <a:lnTo>
                        <a:pt x="0" y="13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9" name="Freeform 205"/>
                <p:cNvSpPr>
                  <a:spLocks/>
                </p:cNvSpPr>
                <p:nvPr/>
              </p:nvSpPr>
              <p:spPr bwMode="auto">
                <a:xfrm>
                  <a:off x="5453" y="1590"/>
                  <a:ext cx="18" cy="14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18" y="0"/>
                    </a:cxn>
                    <a:cxn ang="0">
                      <a:pos x="18" y="9"/>
                    </a:cxn>
                    <a:cxn ang="0">
                      <a:pos x="0" y="14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18" h="14">
                      <a:moveTo>
                        <a:pt x="0" y="5"/>
                      </a:moveTo>
                      <a:lnTo>
                        <a:pt x="18" y="0"/>
                      </a:lnTo>
                      <a:lnTo>
                        <a:pt x="18" y="9"/>
                      </a:lnTo>
                      <a:lnTo>
                        <a:pt x="0" y="14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0" name="Freeform 206"/>
                <p:cNvSpPr>
                  <a:spLocks/>
                </p:cNvSpPr>
                <p:nvPr/>
              </p:nvSpPr>
              <p:spPr bwMode="auto">
                <a:xfrm>
                  <a:off x="5506" y="1586"/>
                  <a:ext cx="18" cy="13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18" y="0"/>
                    </a:cxn>
                    <a:cxn ang="0">
                      <a:pos x="18" y="9"/>
                    </a:cxn>
                    <a:cxn ang="0">
                      <a:pos x="0" y="13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18" h="13">
                      <a:moveTo>
                        <a:pt x="0" y="4"/>
                      </a:moveTo>
                      <a:lnTo>
                        <a:pt x="18" y="0"/>
                      </a:lnTo>
                      <a:lnTo>
                        <a:pt x="18" y="9"/>
                      </a:lnTo>
                      <a:lnTo>
                        <a:pt x="0" y="13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232" name="Freeform 208"/>
              <p:cNvSpPr>
                <a:spLocks/>
              </p:cNvSpPr>
              <p:nvPr/>
            </p:nvSpPr>
            <p:spPr bwMode="auto">
              <a:xfrm>
                <a:off x="5559" y="1582"/>
                <a:ext cx="18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8" y="0"/>
                  </a:cxn>
                  <a:cxn ang="0">
                    <a:pos x="18" y="8"/>
                  </a:cxn>
                  <a:cxn ang="0">
                    <a:pos x="0" y="13"/>
                  </a:cxn>
                  <a:cxn ang="0">
                    <a:pos x="0" y="4"/>
                  </a:cxn>
                </a:cxnLst>
                <a:rect l="0" t="0" r="r" b="b"/>
                <a:pathLst>
                  <a:path w="18" h="13">
                    <a:moveTo>
                      <a:pt x="0" y="4"/>
                    </a:moveTo>
                    <a:lnTo>
                      <a:pt x="18" y="0"/>
                    </a:lnTo>
                    <a:lnTo>
                      <a:pt x="18" y="8"/>
                    </a:lnTo>
                    <a:lnTo>
                      <a:pt x="0" y="1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33" name="Freeform 209"/>
              <p:cNvSpPr>
                <a:spLocks/>
              </p:cNvSpPr>
              <p:nvPr/>
            </p:nvSpPr>
            <p:spPr bwMode="auto">
              <a:xfrm>
                <a:off x="3395" y="2104"/>
                <a:ext cx="2204" cy="730"/>
              </a:xfrm>
              <a:custGeom>
                <a:avLst/>
                <a:gdLst/>
                <a:ahLst/>
                <a:cxnLst>
                  <a:cxn ang="0">
                    <a:pos x="0" y="165"/>
                  </a:cxn>
                  <a:cxn ang="0">
                    <a:pos x="19" y="150"/>
                  </a:cxn>
                  <a:cxn ang="0">
                    <a:pos x="37" y="136"/>
                  </a:cxn>
                  <a:cxn ang="0">
                    <a:pos x="56" y="115"/>
                  </a:cxn>
                  <a:cxn ang="0">
                    <a:pos x="111" y="61"/>
                  </a:cxn>
                  <a:cxn ang="0">
                    <a:pos x="148" y="39"/>
                  </a:cxn>
                  <a:cxn ang="0">
                    <a:pos x="240" y="14"/>
                  </a:cxn>
                  <a:cxn ang="0">
                    <a:pos x="369" y="1"/>
                  </a:cxn>
                  <a:cxn ang="0">
                    <a:pos x="498" y="0"/>
                  </a:cxn>
                </a:cxnLst>
                <a:rect l="0" t="0" r="r" b="b"/>
                <a:pathLst>
                  <a:path w="498" h="165">
                    <a:moveTo>
                      <a:pt x="0" y="165"/>
                    </a:moveTo>
                    <a:lnTo>
                      <a:pt x="19" y="150"/>
                    </a:lnTo>
                    <a:lnTo>
                      <a:pt x="37" y="136"/>
                    </a:lnTo>
                    <a:lnTo>
                      <a:pt x="56" y="115"/>
                    </a:lnTo>
                    <a:lnTo>
                      <a:pt x="111" y="61"/>
                    </a:lnTo>
                    <a:lnTo>
                      <a:pt x="148" y="39"/>
                    </a:lnTo>
                    <a:lnTo>
                      <a:pt x="240" y="14"/>
                    </a:lnTo>
                    <a:lnTo>
                      <a:pt x="369" y="1"/>
                    </a:lnTo>
                    <a:lnTo>
                      <a:pt x="498" y="0"/>
                    </a:lnTo>
                  </a:path>
                </a:pathLst>
              </a:custGeom>
              <a:noFill/>
              <a:ln w="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34" name="Freeform 210"/>
              <p:cNvSpPr>
                <a:spLocks/>
              </p:cNvSpPr>
              <p:nvPr/>
            </p:nvSpPr>
            <p:spPr bwMode="auto">
              <a:xfrm>
                <a:off x="3395" y="1883"/>
                <a:ext cx="2204" cy="960"/>
              </a:xfrm>
              <a:custGeom>
                <a:avLst/>
                <a:gdLst/>
                <a:ahLst/>
                <a:cxnLst>
                  <a:cxn ang="0">
                    <a:pos x="0" y="217"/>
                  </a:cxn>
                  <a:cxn ang="0">
                    <a:pos x="19" y="200"/>
                  </a:cxn>
                  <a:cxn ang="0">
                    <a:pos x="37" y="178"/>
                  </a:cxn>
                  <a:cxn ang="0">
                    <a:pos x="56" y="157"/>
                  </a:cxn>
                  <a:cxn ang="0">
                    <a:pos x="111" y="87"/>
                  </a:cxn>
                  <a:cxn ang="0">
                    <a:pos x="148" y="51"/>
                  </a:cxn>
                  <a:cxn ang="0">
                    <a:pos x="240" y="22"/>
                  </a:cxn>
                  <a:cxn ang="0">
                    <a:pos x="369" y="13"/>
                  </a:cxn>
                  <a:cxn ang="0">
                    <a:pos x="498" y="0"/>
                  </a:cxn>
                </a:cxnLst>
                <a:rect l="0" t="0" r="r" b="b"/>
                <a:pathLst>
                  <a:path w="498" h="217">
                    <a:moveTo>
                      <a:pt x="0" y="217"/>
                    </a:moveTo>
                    <a:lnTo>
                      <a:pt x="19" y="200"/>
                    </a:lnTo>
                    <a:lnTo>
                      <a:pt x="37" y="178"/>
                    </a:lnTo>
                    <a:lnTo>
                      <a:pt x="56" y="157"/>
                    </a:lnTo>
                    <a:lnTo>
                      <a:pt x="111" y="87"/>
                    </a:lnTo>
                    <a:lnTo>
                      <a:pt x="148" y="51"/>
                    </a:lnTo>
                    <a:lnTo>
                      <a:pt x="240" y="22"/>
                    </a:lnTo>
                    <a:lnTo>
                      <a:pt x="369" y="13"/>
                    </a:lnTo>
                    <a:lnTo>
                      <a:pt x="498" y="0"/>
                    </a:lnTo>
                  </a:path>
                </a:pathLst>
              </a:custGeom>
              <a:noFill/>
              <a:ln w="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35" name="Freeform 211"/>
              <p:cNvSpPr>
                <a:spLocks/>
              </p:cNvSpPr>
              <p:nvPr/>
            </p:nvSpPr>
            <p:spPr bwMode="auto">
              <a:xfrm>
                <a:off x="3395" y="2263"/>
                <a:ext cx="2204" cy="527"/>
              </a:xfrm>
              <a:custGeom>
                <a:avLst/>
                <a:gdLst/>
                <a:ahLst/>
                <a:cxnLst>
                  <a:cxn ang="0">
                    <a:pos x="0" y="119"/>
                  </a:cxn>
                  <a:cxn ang="0">
                    <a:pos x="19" y="100"/>
                  </a:cxn>
                  <a:cxn ang="0">
                    <a:pos x="37" y="84"/>
                  </a:cxn>
                  <a:cxn ang="0">
                    <a:pos x="56" y="68"/>
                  </a:cxn>
                  <a:cxn ang="0">
                    <a:pos x="111" y="36"/>
                  </a:cxn>
                  <a:cxn ang="0">
                    <a:pos x="148" y="28"/>
                  </a:cxn>
                  <a:cxn ang="0">
                    <a:pos x="240" y="16"/>
                  </a:cxn>
                  <a:cxn ang="0">
                    <a:pos x="369" y="5"/>
                  </a:cxn>
                  <a:cxn ang="0">
                    <a:pos x="498" y="0"/>
                  </a:cxn>
                </a:cxnLst>
                <a:rect l="0" t="0" r="r" b="b"/>
                <a:pathLst>
                  <a:path w="498" h="119">
                    <a:moveTo>
                      <a:pt x="0" y="119"/>
                    </a:moveTo>
                    <a:lnTo>
                      <a:pt x="19" y="100"/>
                    </a:lnTo>
                    <a:lnTo>
                      <a:pt x="37" y="84"/>
                    </a:lnTo>
                    <a:lnTo>
                      <a:pt x="56" y="68"/>
                    </a:lnTo>
                    <a:lnTo>
                      <a:pt x="111" y="36"/>
                    </a:lnTo>
                    <a:lnTo>
                      <a:pt x="148" y="28"/>
                    </a:lnTo>
                    <a:lnTo>
                      <a:pt x="240" y="16"/>
                    </a:lnTo>
                    <a:lnTo>
                      <a:pt x="369" y="5"/>
                    </a:lnTo>
                    <a:lnTo>
                      <a:pt x="498" y="0"/>
                    </a:lnTo>
                  </a:path>
                </a:pathLst>
              </a:custGeom>
              <a:noFill/>
              <a:ln w="4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36" name="Freeform 212"/>
              <p:cNvSpPr>
                <a:spLocks/>
              </p:cNvSpPr>
              <p:nvPr/>
            </p:nvSpPr>
            <p:spPr bwMode="auto">
              <a:xfrm>
                <a:off x="3395" y="2117"/>
                <a:ext cx="2204" cy="704"/>
              </a:xfrm>
              <a:custGeom>
                <a:avLst/>
                <a:gdLst/>
                <a:ahLst/>
                <a:cxnLst>
                  <a:cxn ang="0">
                    <a:pos x="0" y="159"/>
                  </a:cxn>
                  <a:cxn ang="0">
                    <a:pos x="19" y="139"/>
                  </a:cxn>
                  <a:cxn ang="0">
                    <a:pos x="37" y="114"/>
                  </a:cxn>
                  <a:cxn ang="0">
                    <a:pos x="56" y="91"/>
                  </a:cxn>
                  <a:cxn ang="0">
                    <a:pos x="111" y="44"/>
                  </a:cxn>
                  <a:cxn ang="0">
                    <a:pos x="148" y="33"/>
                  </a:cxn>
                  <a:cxn ang="0">
                    <a:pos x="240" y="23"/>
                  </a:cxn>
                  <a:cxn ang="0">
                    <a:pos x="369" y="13"/>
                  </a:cxn>
                  <a:cxn ang="0">
                    <a:pos x="498" y="0"/>
                  </a:cxn>
                </a:cxnLst>
                <a:rect l="0" t="0" r="r" b="b"/>
                <a:pathLst>
                  <a:path w="498" h="159">
                    <a:moveTo>
                      <a:pt x="0" y="159"/>
                    </a:moveTo>
                    <a:lnTo>
                      <a:pt x="19" y="139"/>
                    </a:lnTo>
                    <a:lnTo>
                      <a:pt x="37" y="114"/>
                    </a:lnTo>
                    <a:lnTo>
                      <a:pt x="56" y="91"/>
                    </a:lnTo>
                    <a:lnTo>
                      <a:pt x="111" y="44"/>
                    </a:lnTo>
                    <a:lnTo>
                      <a:pt x="148" y="33"/>
                    </a:lnTo>
                    <a:lnTo>
                      <a:pt x="240" y="23"/>
                    </a:lnTo>
                    <a:lnTo>
                      <a:pt x="369" y="13"/>
                    </a:lnTo>
                    <a:lnTo>
                      <a:pt x="498" y="0"/>
                    </a:lnTo>
                  </a:path>
                </a:pathLst>
              </a:custGeom>
              <a:noFill/>
              <a:ln w="4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37" name="Rectangle 213"/>
              <p:cNvSpPr>
                <a:spLocks noChangeArrowheads="1"/>
              </p:cNvSpPr>
              <p:nvPr/>
            </p:nvSpPr>
            <p:spPr bwMode="auto">
              <a:xfrm>
                <a:off x="3373" y="2808"/>
                <a:ext cx="40" cy="39"/>
              </a:xfrm>
              <a:prstGeom prst="rect">
                <a:avLst/>
              </a:prstGeom>
              <a:solidFill>
                <a:srgbClr val="000000"/>
              </a:solidFill>
              <a:ln w="4">
                <a:solidFill>
                  <a:srgbClr val="33333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38" name="Rectangle 214"/>
              <p:cNvSpPr>
                <a:spLocks noChangeArrowheads="1"/>
              </p:cNvSpPr>
              <p:nvPr/>
            </p:nvSpPr>
            <p:spPr bwMode="auto">
              <a:xfrm>
                <a:off x="3457" y="2723"/>
                <a:ext cx="40" cy="40"/>
              </a:xfrm>
              <a:prstGeom prst="rect">
                <a:avLst/>
              </a:prstGeom>
              <a:solidFill>
                <a:srgbClr val="000000"/>
              </a:solidFill>
              <a:ln w="4">
                <a:solidFill>
                  <a:srgbClr val="33333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39" name="Rectangle 215"/>
              <p:cNvSpPr>
                <a:spLocks noChangeArrowheads="1"/>
              </p:cNvSpPr>
              <p:nvPr/>
            </p:nvSpPr>
            <p:spPr bwMode="auto">
              <a:xfrm>
                <a:off x="3537" y="2631"/>
                <a:ext cx="40" cy="39"/>
              </a:xfrm>
              <a:prstGeom prst="rect">
                <a:avLst/>
              </a:prstGeom>
              <a:solidFill>
                <a:srgbClr val="000000"/>
              </a:solidFill>
              <a:ln w="4">
                <a:solidFill>
                  <a:srgbClr val="33333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" name="Rectangle 216"/>
              <p:cNvSpPr>
                <a:spLocks noChangeArrowheads="1"/>
              </p:cNvSpPr>
              <p:nvPr/>
            </p:nvSpPr>
            <p:spPr bwMode="auto">
              <a:xfrm>
                <a:off x="3621" y="2524"/>
                <a:ext cx="40" cy="40"/>
              </a:xfrm>
              <a:prstGeom prst="rect">
                <a:avLst/>
              </a:prstGeom>
              <a:solidFill>
                <a:srgbClr val="000000"/>
              </a:solidFill>
              <a:ln w="4">
                <a:solidFill>
                  <a:srgbClr val="33333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41" name="Rectangle 217"/>
              <p:cNvSpPr>
                <a:spLocks noChangeArrowheads="1"/>
              </p:cNvSpPr>
              <p:nvPr/>
            </p:nvSpPr>
            <p:spPr bwMode="auto">
              <a:xfrm>
                <a:off x="3864" y="2223"/>
                <a:ext cx="40" cy="40"/>
              </a:xfrm>
              <a:prstGeom prst="rect">
                <a:avLst/>
              </a:prstGeom>
              <a:solidFill>
                <a:srgbClr val="000000"/>
              </a:solidFill>
              <a:ln w="4">
                <a:solidFill>
                  <a:srgbClr val="33333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42" name="Rectangle 218"/>
              <p:cNvSpPr>
                <a:spLocks noChangeArrowheads="1"/>
              </p:cNvSpPr>
              <p:nvPr/>
            </p:nvSpPr>
            <p:spPr bwMode="auto">
              <a:xfrm>
                <a:off x="4028" y="2055"/>
                <a:ext cx="40" cy="40"/>
              </a:xfrm>
              <a:prstGeom prst="rect">
                <a:avLst/>
              </a:prstGeom>
              <a:solidFill>
                <a:srgbClr val="000000"/>
              </a:solidFill>
              <a:ln w="4">
                <a:solidFill>
                  <a:srgbClr val="33333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43" name="Rectangle 219"/>
              <p:cNvSpPr>
                <a:spLocks noChangeArrowheads="1"/>
              </p:cNvSpPr>
              <p:nvPr/>
            </p:nvSpPr>
            <p:spPr bwMode="auto">
              <a:xfrm>
                <a:off x="4435" y="1772"/>
                <a:ext cx="40" cy="40"/>
              </a:xfrm>
              <a:prstGeom prst="rect">
                <a:avLst/>
              </a:prstGeom>
              <a:solidFill>
                <a:srgbClr val="000000"/>
              </a:solidFill>
              <a:ln w="4">
                <a:solidFill>
                  <a:srgbClr val="33333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44" name="Rectangle 220"/>
              <p:cNvSpPr>
                <a:spLocks noChangeArrowheads="1"/>
              </p:cNvSpPr>
              <p:nvPr/>
            </p:nvSpPr>
            <p:spPr bwMode="auto">
              <a:xfrm>
                <a:off x="5006" y="1613"/>
                <a:ext cx="40" cy="39"/>
              </a:xfrm>
              <a:prstGeom prst="rect">
                <a:avLst/>
              </a:prstGeom>
              <a:solidFill>
                <a:srgbClr val="000000"/>
              </a:solidFill>
              <a:ln w="4">
                <a:solidFill>
                  <a:srgbClr val="33333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45" name="Rectangle 221"/>
              <p:cNvSpPr>
                <a:spLocks noChangeArrowheads="1"/>
              </p:cNvSpPr>
              <p:nvPr/>
            </p:nvSpPr>
            <p:spPr bwMode="auto">
              <a:xfrm>
                <a:off x="5577" y="1564"/>
                <a:ext cx="40" cy="40"/>
              </a:xfrm>
              <a:prstGeom prst="rect">
                <a:avLst/>
              </a:prstGeom>
              <a:solidFill>
                <a:srgbClr val="000000"/>
              </a:solidFill>
              <a:ln w="4">
                <a:solidFill>
                  <a:srgbClr val="33333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46" name="Freeform 222"/>
              <p:cNvSpPr>
                <a:spLocks/>
              </p:cNvSpPr>
              <p:nvPr/>
            </p:nvSpPr>
            <p:spPr bwMode="auto">
              <a:xfrm>
                <a:off x="3373" y="2812"/>
                <a:ext cx="44" cy="44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44" y="44"/>
                  </a:cxn>
                  <a:cxn ang="0">
                    <a:pos x="0" y="44"/>
                  </a:cxn>
                  <a:cxn ang="0">
                    <a:pos x="22" y="0"/>
                  </a:cxn>
                </a:cxnLst>
                <a:rect l="0" t="0" r="r" b="b"/>
                <a:pathLst>
                  <a:path w="44" h="44">
                    <a:moveTo>
                      <a:pt x="22" y="0"/>
                    </a:moveTo>
                    <a:lnTo>
                      <a:pt x="44" y="44"/>
                    </a:lnTo>
                    <a:lnTo>
                      <a:pt x="0" y="4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0000"/>
              </a:solidFill>
              <a:ln w="4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47" name="Freeform 223"/>
              <p:cNvSpPr>
                <a:spLocks/>
              </p:cNvSpPr>
              <p:nvPr/>
            </p:nvSpPr>
            <p:spPr bwMode="auto">
              <a:xfrm>
                <a:off x="3457" y="2746"/>
                <a:ext cx="44" cy="44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44" y="44"/>
                  </a:cxn>
                  <a:cxn ang="0">
                    <a:pos x="0" y="44"/>
                  </a:cxn>
                  <a:cxn ang="0">
                    <a:pos x="22" y="0"/>
                  </a:cxn>
                </a:cxnLst>
                <a:rect l="0" t="0" r="r" b="b"/>
                <a:pathLst>
                  <a:path w="44" h="44">
                    <a:moveTo>
                      <a:pt x="22" y="0"/>
                    </a:moveTo>
                    <a:lnTo>
                      <a:pt x="44" y="44"/>
                    </a:lnTo>
                    <a:lnTo>
                      <a:pt x="0" y="4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0000"/>
              </a:solidFill>
              <a:ln w="4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48" name="Freeform 224"/>
              <p:cNvSpPr>
                <a:spLocks/>
              </p:cNvSpPr>
              <p:nvPr/>
            </p:nvSpPr>
            <p:spPr bwMode="auto">
              <a:xfrm>
                <a:off x="3537" y="2684"/>
                <a:ext cx="44" cy="44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44" y="44"/>
                  </a:cxn>
                  <a:cxn ang="0">
                    <a:pos x="0" y="44"/>
                  </a:cxn>
                  <a:cxn ang="0">
                    <a:pos x="22" y="0"/>
                  </a:cxn>
                </a:cxnLst>
                <a:rect l="0" t="0" r="r" b="b"/>
                <a:pathLst>
                  <a:path w="44" h="44">
                    <a:moveTo>
                      <a:pt x="22" y="0"/>
                    </a:moveTo>
                    <a:lnTo>
                      <a:pt x="44" y="44"/>
                    </a:lnTo>
                    <a:lnTo>
                      <a:pt x="0" y="4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0000"/>
              </a:solidFill>
              <a:ln w="4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49" name="Freeform 225"/>
              <p:cNvSpPr>
                <a:spLocks/>
              </p:cNvSpPr>
              <p:nvPr/>
            </p:nvSpPr>
            <p:spPr bwMode="auto">
              <a:xfrm>
                <a:off x="3621" y="2591"/>
                <a:ext cx="44" cy="44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44" y="44"/>
                  </a:cxn>
                  <a:cxn ang="0">
                    <a:pos x="0" y="44"/>
                  </a:cxn>
                  <a:cxn ang="0">
                    <a:pos x="22" y="0"/>
                  </a:cxn>
                </a:cxnLst>
                <a:rect l="0" t="0" r="r" b="b"/>
                <a:pathLst>
                  <a:path w="44" h="44">
                    <a:moveTo>
                      <a:pt x="22" y="0"/>
                    </a:moveTo>
                    <a:lnTo>
                      <a:pt x="44" y="44"/>
                    </a:lnTo>
                    <a:lnTo>
                      <a:pt x="0" y="4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0000"/>
              </a:solidFill>
              <a:ln w="4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50" name="Freeform 226"/>
              <p:cNvSpPr>
                <a:spLocks/>
              </p:cNvSpPr>
              <p:nvPr/>
            </p:nvSpPr>
            <p:spPr bwMode="auto">
              <a:xfrm>
                <a:off x="3864" y="2352"/>
                <a:ext cx="44" cy="44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44" y="44"/>
                  </a:cxn>
                  <a:cxn ang="0">
                    <a:pos x="0" y="44"/>
                  </a:cxn>
                  <a:cxn ang="0">
                    <a:pos x="22" y="0"/>
                  </a:cxn>
                </a:cxnLst>
                <a:rect l="0" t="0" r="r" b="b"/>
                <a:pathLst>
                  <a:path w="44" h="44">
                    <a:moveTo>
                      <a:pt x="22" y="0"/>
                    </a:moveTo>
                    <a:lnTo>
                      <a:pt x="44" y="44"/>
                    </a:lnTo>
                    <a:lnTo>
                      <a:pt x="0" y="4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0000"/>
              </a:solidFill>
              <a:ln w="4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51" name="Freeform 227"/>
              <p:cNvSpPr>
                <a:spLocks/>
              </p:cNvSpPr>
              <p:nvPr/>
            </p:nvSpPr>
            <p:spPr bwMode="auto">
              <a:xfrm>
                <a:off x="4028" y="2254"/>
                <a:ext cx="44" cy="45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44" y="45"/>
                  </a:cxn>
                  <a:cxn ang="0">
                    <a:pos x="0" y="45"/>
                  </a:cxn>
                  <a:cxn ang="0">
                    <a:pos x="22" y="0"/>
                  </a:cxn>
                </a:cxnLst>
                <a:rect l="0" t="0" r="r" b="b"/>
                <a:pathLst>
                  <a:path w="44" h="45">
                    <a:moveTo>
                      <a:pt x="22" y="0"/>
                    </a:moveTo>
                    <a:lnTo>
                      <a:pt x="44" y="45"/>
                    </a:lnTo>
                    <a:lnTo>
                      <a:pt x="0" y="45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0000"/>
              </a:solidFill>
              <a:ln w="4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52" name="Freeform 228"/>
              <p:cNvSpPr>
                <a:spLocks/>
              </p:cNvSpPr>
              <p:nvPr/>
            </p:nvSpPr>
            <p:spPr bwMode="auto">
              <a:xfrm>
                <a:off x="4435" y="2144"/>
                <a:ext cx="44" cy="44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44" y="44"/>
                  </a:cxn>
                  <a:cxn ang="0">
                    <a:pos x="0" y="44"/>
                  </a:cxn>
                  <a:cxn ang="0">
                    <a:pos x="22" y="0"/>
                  </a:cxn>
                </a:cxnLst>
                <a:rect l="0" t="0" r="r" b="b"/>
                <a:pathLst>
                  <a:path w="44" h="44">
                    <a:moveTo>
                      <a:pt x="22" y="0"/>
                    </a:moveTo>
                    <a:lnTo>
                      <a:pt x="44" y="44"/>
                    </a:lnTo>
                    <a:lnTo>
                      <a:pt x="0" y="4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0000"/>
              </a:solidFill>
              <a:ln w="4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53" name="Freeform 229"/>
              <p:cNvSpPr>
                <a:spLocks/>
              </p:cNvSpPr>
              <p:nvPr/>
            </p:nvSpPr>
            <p:spPr bwMode="auto">
              <a:xfrm>
                <a:off x="5006" y="2086"/>
                <a:ext cx="44" cy="44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44" y="44"/>
                  </a:cxn>
                  <a:cxn ang="0">
                    <a:pos x="0" y="44"/>
                  </a:cxn>
                  <a:cxn ang="0">
                    <a:pos x="22" y="0"/>
                  </a:cxn>
                </a:cxnLst>
                <a:rect l="0" t="0" r="r" b="b"/>
                <a:pathLst>
                  <a:path w="44" h="44">
                    <a:moveTo>
                      <a:pt x="22" y="0"/>
                    </a:moveTo>
                    <a:lnTo>
                      <a:pt x="44" y="44"/>
                    </a:lnTo>
                    <a:lnTo>
                      <a:pt x="0" y="4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0000"/>
              </a:solidFill>
              <a:ln w="4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54" name="Freeform 230"/>
              <p:cNvSpPr>
                <a:spLocks/>
              </p:cNvSpPr>
              <p:nvPr/>
            </p:nvSpPr>
            <p:spPr bwMode="auto">
              <a:xfrm>
                <a:off x="5577" y="2082"/>
                <a:ext cx="44" cy="44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44" y="44"/>
                  </a:cxn>
                  <a:cxn ang="0">
                    <a:pos x="0" y="44"/>
                  </a:cxn>
                  <a:cxn ang="0">
                    <a:pos x="22" y="0"/>
                  </a:cxn>
                </a:cxnLst>
                <a:rect l="0" t="0" r="r" b="b"/>
                <a:pathLst>
                  <a:path w="44" h="44">
                    <a:moveTo>
                      <a:pt x="22" y="0"/>
                    </a:moveTo>
                    <a:lnTo>
                      <a:pt x="44" y="44"/>
                    </a:lnTo>
                    <a:lnTo>
                      <a:pt x="0" y="4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0000"/>
              </a:solidFill>
              <a:ln w="4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55" name="Freeform 231"/>
              <p:cNvSpPr>
                <a:spLocks/>
              </p:cNvSpPr>
              <p:nvPr/>
            </p:nvSpPr>
            <p:spPr bwMode="auto">
              <a:xfrm>
                <a:off x="3373" y="2821"/>
                <a:ext cx="44" cy="44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44" y="44"/>
                  </a:cxn>
                  <a:cxn ang="0">
                    <a:pos x="0" y="44"/>
                  </a:cxn>
                  <a:cxn ang="0">
                    <a:pos x="22" y="0"/>
                  </a:cxn>
                </a:cxnLst>
                <a:rect l="0" t="0" r="r" b="b"/>
                <a:pathLst>
                  <a:path w="44" h="44">
                    <a:moveTo>
                      <a:pt x="22" y="0"/>
                    </a:moveTo>
                    <a:lnTo>
                      <a:pt x="44" y="44"/>
                    </a:lnTo>
                    <a:lnTo>
                      <a:pt x="0" y="44"/>
                    </a:lnTo>
                    <a:lnTo>
                      <a:pt x="22" y="0"/>
                    </a:lnTo>
                    <a:close/>
                  </a:path>
                </a:pathLst>
              </a:custGeom>
              <a:noFill/>
              <a:ln w="4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56" name="Freeform 232"/>
              <p:cNvSpPr>
                <a:spLocks/>
              </p:cNvSpPr>
              <p:nvPr/>
            </p:nvSpPr>
            <p:spPr bwMode="auto">
              <a:xfrm>
                <a:off x="3457" y="2746"/>
                <a:ext cx="44" cy="44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44" y="44"/>
                  </a:cxn>
                  <a:cxn ang="0">
                    <a:pos x="0" y="44"/>
                  </a:cxn>
                  <a:cxn ang="0">
                    <a:pos x="22" y="0"/>
                  </a:cxn>
                </a:cxnLst>
                <a:rect l="0" t="0" r="r" b="b"/>
                <a:pathLst>
                  <a:path w="44" h="44">
                    <a:moveTo>
                      <a:pt x="22" y="0"/>
                    </a:moveTo>
                    <a:lnTo>
                      <a:pt x="44" y="44"/>
                    </a:lnTo>
                    <a:lnTo>
                      <a:pt x="0" y="44"/>
                    </a:lnTo>
                    <a:lnTo>
                      <a:pt x="22" y="0"/>
                    </a:lnTo>
                    <a:close/>
                  </a:path>
                </a:pathLst>
              </a:custGeom>
              <a:noFill/>
              <a:ln w="4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57" name="Freeform 233"/>
              <p:cNvSpPr>
                <a:spLocks/>
              </p:cNvSpPr>
              <p:nvPr/>
            </p:nvSpPr>
            <p:spPr bwMode="auto">
              <a:xfrm>
                <a:off x="3537" y="2648"/>
                <a:ext cx="44" cy="45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44" y="45"/>
                  </a:cxn>
                  <a:cxn ang="0">
                    <a:pos x="0" y="45"/>
                  </a:cxn>
                  <a:cxn ang="0">
                    <a:pos x="22" y="0"/>
                  </a:cxn>
                </a:cxnLst>
                <a:rect l="0" t="0" r="r" b="b"/>
                <a:pathLst>
                  <a:path w="44" h="45">
                    <a:moveTo>
                      <a:pt x="22" y="0"/>
                    </a:moveTo>
                    <a:lnTo>
                      <a:pt x="44" y="45"/>
                    </a:lnTo>
                    <a:lnTo>
                      <a:pt x="0" y="45"/>
                    </a:lnTo>
                    <a:lnTo>
                      <a:pt x="22" y="0"/>
                    </a:lnTo>
                    <a:close/>
                  </a:path>
                </a:pathLst>
              </a:custGeom>
              <a:noFill/>
              <a:ln w="4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58" name="Freeform 234"/>
              <p:cNvSpPr>
                <a:spLocks/>
              </p:cNvSpPr>
              <p:nvPr/>
            </p:nvSpPr>
            <p:spPr bwMode="auto">
              <a:xfrm>
                <a:off x="3621" y="2555"/>
                <a:ext cx="44" cy="45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44" y="45"/>
                  </a:cxn>
                  <a:cxn ang="0">
                    <a:pos x="0" y="45"/>
                  </a:cxn>
                  <a:cxn ang="0">
                    <a:pos x="22" y="0"/>
                  </a:cxn>
                </a:cxnLst>
                <a:rect l="0" t="0" r="r" b="b"/>
                <a:pathLst>
                  <a:path w="44" h="45">
                    <a:moveTo>
                      <a:pt x="22" y="0"/>
                    </a:moveTo>
                    <a:lnTo>
                      <a:pt x="44" y="45"/>
                    </a:lnTo>
                    <a:lnTo>
                      <a:pt x="0" y="45"/>
                    </a:lnTo>
                    <a:lnTo>
                      <a:pt x="22" y="0"/>
                    </a:lnTo>
                    <a:close/>
                  </a:path>
                </a:pathLst>
              </a:custGeom>
              <a:noFill/>
              <a:ln w="4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59" name="Freeform 235"/>
              <p:cNvSpPr>
                <a:spLocks/>
              </p:cNvSpPr>
              <p:nvPr/>
            </p:nvSpPr>
            <p:spPr bwMode="auto">
              <a:xfrm>
                <a:off x="3864" y="2245"/>
                <a:ext cx="44" cy="45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44" y="45"/>
                  </a:cxn>
                  <a:cxn ang="0">
                    <a:pos x="0" y="45"/>
                  </a:cxn>
                  <a:cxn ang="0">
                    <a:pos x="22" y="0"/>
                  </a:cxn>
                </a:cxnLst>
                <a:rect l="0" t="0" r="r" b="b"/>
                <a:pathLst>
                  <a:path w="44" h="45">
                    <a:moveTo>
                      <a:pt x="22" y="0"/>
                    </a:moveTo>
                    <a:lnTo>
                      <a:pt x="44" y="45"/>
                    </a:lnTo>
                    <a:lnTo>
                      <a:pt x="0" y="45"/>
                    </a:lnTo>
                    <a:lnTo>
                      <a:pt x="22" y="0"/>
                    </a:lnTo>
                    <a:close/>
                  </a:path>
                </a:pathLst>
              </a:custGeom>
              <a:noFill/>
              <a:ln w="4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60" name="Freeform 236"/>
              <p:cNvSpPr>
                <a:spLocks/>
              </p:cNvSpPr>
              <p:nvPr/>
            </p:nvSpPr>
            <p:spPr bwMode="auto">
              <a:xfrm>
                <a:off x="4028" y="2086"/>
                <a:ext cx="44" cy="44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44" y="44"/>
                  </a:cxn>
                  <a:cxn ang="0">
                    <a:pos x="0" y="44"/>
                  </a:cxn>
                  <a:cxn ang="0">
                    <a:pos x="22" y="0"/>
                  </a:cxn>
                </a:cxnLst>
                <a:rect l="0" t="0" r="r" b="b"/>
                <a:pathLst>
                  <a:path w="44" h="44">
                    <a:moveTo>
                      <a:pt x="22" y="0"/>
                    </a:moveTo>
                    <a:lnTo>
                      <a:pt x="44" y="44"/>
                    </a:lnTo>
                    <a:lnTo>
                      <a:pt x="0" y="44"/>
                    </a:lnTo>
                    <a:lnTo>
                      <a:pt x="22" y="0"/>
                    </a:lnTo>
                    <a:close/>
                  </a:path>
                </a:pathLst>
              </a:custGeom>
              <a:noFill/>
              <a:ln w="4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61" name="Freeform 237"/>
              <p:cNvSpPr>
                <a:spLocks/>
              </p:cNvSpPr>
              <p:nvPr/>
            </p:nvSpPr>
            <p:spPr bwMode="auto">
              <a:xfrm>
                <a:off x="4435" y="1958"/>
                <a:ext cx="44" cy="44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44" y="44"/>
                  </a:cxn>
                  <a:cxn ang="0">
                    <a:pos x="0" y="44"/>
                  </a:cxn>
                  <a:cxn ang="0">
                    <a:pos x="22" y="0"/>
                  </a:cxn>
                </a:cxnLst>
                <a:rect l="0" t="0" r="r" b="b"/>
                <a:pathLst>
                  <a:path w="44" h="44">
                    <a:moveTo>
                      <a:pt x="22" y="0"/>
                    </a:moveTo>
                    <a:lnTo>
                      <a:pt x="44" y="44"/>
                    </a:lnTo>
                    <a:lnTo>
                      <a:pt x="0" y="44"/>
                    </a:lnTo>
                    <a:lnTo>
                      <a:pt x="22" y="0"/>
                    </a:lnTo>
                    <a:close/>
                  </a:path>
                </a:pathLst>
              </a:custGeom>
              <a:noFill/>
              <a:ln w="4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62" name="Freeform 238"/>
              <p:cNvSpPr>
                <a:spLocks/>
              </p:cNvSpPr>
              <p:nvPr/>
            </p:nvSpPr>
            <p:spPr bwMode="auto">
              <a:xfrm>
                <a:off x="5006" y="1918"/>
                <a:ext cx="44" cy="44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44" y="44"/>
                  </a:cxn>
                  <a:cxn ang="0">
                    <a:pos x="0" y="44"/>
                  </a:cxn>
                  <a:cxn ang="0">
                    <a:pos x="22" y="0"/>
                  </a:cxn>
                </a:cxnLst>
                <a:rect l="0" t="0" r="r" b="b"/>
                <a:pathLst>
                  <a:path w="44" h="44">
                    <a:moveTo>
                      <a:pt x="22" y="0"/>
                    </a:moveTo>
                    <a:lnTo>
                      <a:pt x="44" y="44"/>
                    </a:lnTo>
                    <a:lnTo>
                      <a:pt x="0" y="44"/>
                    </a:lnTo>
                    <a:lnTo>
                      <a:pt x="22" y="0"/>
                    </a:lnTo>
                    <a:close/>
                  </a:path>
                </a:pathLst>
              </a:custGeom>
              <a:noFill/>
              <a:ln w="4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63" name="Freeform 239"/>
              <p:cNvSpPr>
                <a:spLocks/>
              </p:cNvSpPr>
              <p:nvPr/>
            </p:nvSpPr>
            <p:spPr bwMode="auto">
              <a:xfrm>
                <a:off x="5577" y="1860"/>
                <a:ext cx="44" cy="45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44" y="45"/>
                  </a:cxn>
                  <a:cxn ang="0">
                    <a:pos x="0" y="45"/>
                  </a:cxn>
                  <a:cxn ang="0">
                    <a:pos x="22" y="0"/>
                  </a:cxn>
                </a:cxnLst>
                <a:rect l="0" t="0" r="r" b="b"/>
                <a:pathLst>
                  <a:path w="44" h="45">
                    <a:moveTo>
                      <a:pt x="22" y="0"/>
                    </a:moveTo>
                    <a:lnTo>
                      <a:pt x="44" y="45"/>
                    </a:lnTo>
                    <a:lnTo>
                      <a:pt x="0" y="45"/>
                    </a:lnTo>
                    <a:lnTo>
                      <a:pt x="22" y="0"/>
                    </a:lnTo>
                    <a:close/>
                  </a:path>
                </a:pathLst>
              </a:custGeom>
              <a:noFill/>
              <a:ln w="4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64" name="Oval 240"/>
              <p:cNvSpPr>
                <a:spLocks noChangeArrowheads="1"/>
              </p:cNvSpPr>
              <p:nvPr/>
            </p:nvSpPr>
            <p:spPr bwMode="auto">
              <a:xfrm>
                <a:off x="3373" y="2768"/>
                <a:ext cx="40" cy="40"/>
              </a:xfrm>
              <a:prstGeom prst="ellipse">
                <a:avLst/>
              </a:prstGeom>
              <a:solidFill>
                <a:srgbClr val="000000"/>
              </a:solidFill>
              <a:ln w="4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65" name="Oval 241"/>
              <p:cNvSpPr>
                <a:spLocks noChangeArrowheads="1"/>
              </p:cNvSpPr>
              <p:nvPr/>
            </p:nvSpPr>
            <p:spPr bwMode="auto">
              <a:xfrm>
                <a:off x="3457" y="2684"/>
                <a:ext cx="40" cy="39"/>
              </a:xfrm>
              <a:prstGeom prst="ellipse">
                <a:avLst/>
              </a:prstGeom>
              <a:solidFill>
                <a:srgbClr val="000000"/>
              </a:solidFill>
              <a:ln w="4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66" name="Oval 242"/>
              <p:cNvSpPr>
                <a:spLocks noChangeArrowheads="1"/>
              </p:cNvSpPr>
              <p:nvPr/>
            </p:nvSpPr>
            <p:spPr bwMode="auto">
              <a:xfrm>
                <a:off x="3537" y="2613"/>
                <a:ext cx="40" cy="40"/>
              </a:xfrm>
              <a:prstGeom prst="ellipse">
                <a:avLst/>
              </a:prstGeom>
              <a:solidFill>
                <a:srgbClr val="000000"/>
              </a:solidFill>
              <a:ln w="4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67" name="Oval 243"/>
              <p:cNvSpPr>
                <a:spLocks noChangeArrowheads="1"/>
              </p:cNvSpPr>
              <p:nvPr/>
            </p:nvSpPr>
            <p:spPr bwMode="auto">
              <a:xfrm>
                <a:off x="3621" y="2542"/>
                <a:ext cx="40" cy="40"/>
              </a:xfrm>
              <a:prstGeom prst="ellipse">
                <a:avLst/>
              </a:prstGeom>
              <a:solidFill>
                <a:srgbClr val="000000"/>
              </a:solidFill>
              <a:ln w="4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68" name="Oval 244"/>
              <p:cNvSpPr>
                <a:spLocks noChangeArrowheads="1"/>
              </p:cNvSpPr>
              <p:nvPr/>
            </p:nvSpPr>
            <p:spPr bwMode="auto">
              <a:xfrm>
                <a:off x="3864" y="2400"/>
                <a:ext cx="40" cy="40"/>
              </a:xfrm>
              <a:prstGeom prst="ellipse">
                <a:avLst/>
              </a:prstGeom>
              <a:solidFill>
                <a:srgbClr val="000000"/>
              </a:solidFill>
              <a:ln w="4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69" name="Oval 245"/>
              <p:cNvSpPr>
                <a:spLocks noChangeArrowheads="1"/>
              </p:cNvSpPr>
              <p:nvPr/>
            </p:nvSpPr>
            <p:spPr bwMode="auto">
              <a:xfrm>
                <a:off x="4028" y="2365"/>
                <a:ext cx="40" cy="40"/>
              </a:xfrm>
              <a:prstGeom prst="ellipse">
                <a:avLst/>
              </a:prstGeom>
              <a:solidFill>
                <a:srgbClr val="000000"/>
              </a:solidFill>
              <a:ln w="4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70" name="Oval 246"/>
              <p:cNvSpPr>
                <a:spLocks noChangeArrowheads="1"/>
              </p:cNvSpPr>
              <p:nvPr/>
            </p:nvSpPr>
            <p:spPr bwMode="auto">
              <a:xfrm>
                <a:off x="4435" y="2312"/>
                <a:ext cx="40" cy="40"/>
              </a:xfrm>
              <a:prstGeom prst="ellipse">
                <a:avLst/>
              </a:prstGeom>
              <a:solidFill>
                <a:srgbClr val="000000"/>
              </a:solidFill>
              <a:ln w="4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71" name="Oval 247"/>
              <p:cNvSpPr>
                <a:spLocks noChangeArrowheads="1"/>
              </p:cNvSpPr>
              <p:nvPr/>
            </p:nvSpPr>
            <p:spPr bwMode="auto">
              <a:xfrm>
                <a:off x="5006" y="2263"/>
                <a:ext cx="40" cy="40"/>
              </a:xfrm>
              <a:prstGeom prst="ellipse">
                <a:avLst/>
              </a:prstGeom>
              <a:solidFill>
                <a:srgbClr val="000000"/>
              </a:solidFill>
              <a:ln w="4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72" name="Oval 248"/>
              <p:cNvSpPr>
                <a:spLocks noChangeArrowheads="1"/>
              </p:cNvSpPr>
              <p:nvPr/>
            </p:nvSpPr>
            <p:spPr bwMode="auto">
              <a:xfrm>
                <a:off x="5577" y="2241"/>
                <a:ext cx="40" cy="40"/>
              </a:xfrm>
              <a:prstGeom prst="ellipse">
                <a:avLst/>
              </a:prstGeom>
              <a:solidFill>
                <a:srgbClr val="000000"/>
              </a:solidFill>
              <a:ln w="4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73" name="Oval 249"/>
              <p:cNvSpPr>
                <a:spLocks noChangeArrowheads="1"/>
              </p:cNvSpPr>
              <p:nvPr/>
            </p:nvSpPr>
            <p:spPr bwMode="auto">
              <a:xfrm>
                <a:off x="3373" y="2799"/>
                <a:ext cx="40" cy="40"/>
              </a:xfrm>
              <a:prstGeom prst="ellipse">
                <a:avLst/>
              </a:prstGeom>
              <a:noFill/>
              <a:ln w="4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74" name="Oval 250"/>
              <p:cNvSpPr>
                <a:spLocks noChangeArrowheads="1"/>
              </p:cNvSpPr>
              <p:nvPr/>
            </p:nvSpPr>
            <p:spPr bwMode="auto">
              <a:xfrm>
                <a:off x="3457" y="2710"/>
                <a:ext cx="40" cy="40"/>
              </a:xfrm>
              <a:prstGeom prst="ellipse">
                <a:avLst/>
              </a:prstGeom>
              <a:noFill/>
              <a:ln w="4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75" name="Oval 251"/>
              <p:cNvSpPr>
                <a:spLocks noChangeArrowheads="1"/>
              </p:cNvSpPr>
              <p:nvPr/>
            </p:nvSpPr>
            <p:spPr bwMode="auto">
              <a:xfrm>
                <a:off x="3537" y="2600"/>
                <a:ext cx="40" cy="39"/>
              </a:xfrm>
              <a:prstGeom prst="ellipse">
                <a:avLst/>
              </a:prstGeom>
              <a:noFill/>
              <a:ln w="4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76" name="Oval 252"/>
              <p:cNvSpPr>
                <a:spLocks noChangeArrowheads="1"/>
              </p:cNvSpPr>
              <p:nvPr/>
            </p:nvSpPr>
            <p:spPr bwMode="auto">
              <a:xfrm>
                <a:off x="3621" y="2498"/>
                <a:ext cx="40" cy="40"/>
              </a:xfrm>
              <a:prstGeom prst="ellipse">
                <a:avLst/>
              </a:prstGeom>
              <a:noFill/>
              <a:ln w="4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77" name="Oval 253"/>
              <p:cNvSpPr>
                <a:spLocks noChangeArrowheads="1"/>
              </p:cNvSpPr>
              <p:nvPr/>
            </p:nvSpPr>
            <p:spPr bwMode="auto">
              <a:xfrm>
                <a:off x="3864" y="2290"/>
                <a:ext cx="40" cy="40"/>
              </a:xfrm>
              <a:prstGeom prst="ellipse">
                <a:avLst/>
              </a:prstGeom>
              <a:noFill/>
              <a:ln w="4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78" name="Oval 254"/>
              <p:cNvSpPr>
                <a:spLocks noChangeArrowheads="1"/>
              </p:cNvSpPr>
              <p:nvPr/>
            </p:nvSpPr>
            <p:spPr bwMode="auto">
              <a:xfrm>
                <a:off x="4028" y="2241"/>
                <a:ext cx="40" cy="40"/>
              </a:xfrm>
              <a:prstGeom prst="ellipse">
                <a:avLst/>
              </a:prstGeom>
              <a:noFill/>
              <a:ln w="4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79" name="Oval 255"/>
              <p:cNvSpPr>
                <a:spLocks noChangeArrowheads="1"/>
              </p:cNvSpPr>
              <p:nvPr/>
            </p:nvSpPr>
            <p:spPr bwMode="auto">
              <a:xfrm>
                <a:off x="4435" y="2197"/>
                <a:ext cx="40" cy="40"/>
              </a:xfrm>
              <a:prstGeom prst="ellipse">
                <a:avLst/>
              </a:prstGeom>
              <a:noFill/>
              <a:ln w="4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80" name="Oval 256"/>
              <p:cNvSpPr>
                <a:spLocks noChangeArrowheads="1"/>
              </p:cNvSpPr>
              <p:nvPr/>
            </p:nvSpPr>
            <p:spPr bwMode="auto">
              <a:xfrm>
                <a:off x="5006" y="2153"/>
                <a:ext cx="40" cy="39"/>
              </a:xfrm>
              <a:prstGeom prst="ellipse">
                <a:avLst/>
              </a:prstGeom>
              <a:noFill/>
              <a:ln w="4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81" name="Oval 257"/>
              <p:cNvSpPr>
                <a:spLocks noChangeArrowheads="1"/>
              </p:cNvSpPr>
              <p:nvPr/>
            </p:nvSpPr>
            <p:spPr bwMode="auto">
              <a:xfrm>
                <a:off x="5577" y="2095"/>
                <a:ext cx="40" cy="40"/>
              </a:xfrm>
              <a:prstGeom prst="ellipse">
                <a:avLst/>
              </a:prstGeom>
              <a:noFill/>
              <a:ln w="4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282" name="Rectangle 258"/>
              <p:cNvSpPr>
                <a:spLocks noChangeArrowheads="1"/>
              </p:cNvSpPr>
              <p:nvPr/>
            </p:nvSpPr>
            <p:spPr bwMode="auto">
              <a:xfrm>
                <a:off x="3218" y="2839"/>
                <a:ext cx="75" cy="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 b="1" smtClean="0">
                    <a:solidFill>
                      <a:srgbClr val="000000"/>
                    </a:solidFill>
                    <a:latin typeface="Arial" pitchFamily="34" charset="0"/>
                  </a:rPr>
                  <a:t>0</a:t>
                </a:r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283" name="Rectangle 259"/>
              <p:cNvSpPr>
                <a:spLocks noChangeArrowheads="1"/>
              </p:cNvSpPr>
              <p:nvPr/>
            </p:nvSpPr>
            <p:spPr bwMode="auto">
              <a:xfrm>
                <a:off x="3098" y="2608"/>
                <a:ext cx="190" cy="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 b="1" smtClean="0">
                    <a:solidFill>
                      <a:srgbClr val="000000"/>
                    </a:solidFill>
                    <a:latin typeface="Arial" pitchFamily="34" charset="0"/>
                  </a:rPr>
                  <a:t>2000</a:t>
                </a:r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284" name="Rectangle 260"/>
              <p:cNvSpPr>
                <a:spLocks noChangeArrowheads="1"/>
              </p:cNvSpPr>
              <p:nvPr/>
            </p:nvSpPr>
            <p:spPr bwMode="auto">
              <a:xfrm>
                <a:off x="3098" y="2378"/>
                <a:ext cx="190" cy="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 b="1" smtClean="0">
                    <a:solidFill>
                      <a:srgbClr val="000000"/>
                    </a:solidFill>
                    <a:latin typeface="Arial" pitchFamily="34" charset="0"/>
                  </a:rPr>
                  <a:t>4000</a:t>
                </a:r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285" name="Rectangle 261"/>
              <p:cNvSpPr>
                <a:spLocks noChangeArrowheads="1"/>
              </p:cNvSpPr>
              <p:nvPr/>
            </p:nvSpPr>
            <p:spPr bwMode="auto">
              <a:xfrm>
                <a:off x="3098" y="2148"/>
                <a:ext cx="190" cy="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 b="1" smtClean="0">
                    <a:solidFill>
                      <a:srgbClr val="000000"/>
                    </a:solidFill>
                    <a:latin typeface="Arial" pitchFamily="34" charset="0"/>
                  </a:rPr>
                  <a:t>6000</a:t>
                </a:r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286" name="Rectangle 262"/>
              <p:cNvSpPr>
                <a:spLocks noChangeArrowheads="1"/>
              </p:cNvSpPr>
              <p:nvPr/>
            </p:nvSpPr>
            <p:spPr bwMode="auto">
              <a:xfrm>
                <a:off x="3098" y="1914"/>
                <a:ext cx="190" cy="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 b="1" smtClean="0">
                    <a:solidFill>
                      <a:srgbClr val="000000"/>
                    </a:solidFill>
                    <a:latin typeface="Arial" pitchFamily="34" charset="0"/>
                  </a:rPr>
                  <a:t>8000</a:t>
                </a:r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287" name="Rectangle 263"/>
              <p:cNvSpPr>
                <a:spLocks noChangeArrowheads="1"/>
              </p:cNvSpPr>
              <p:nvPr/>
            </p:nvSpPr>
            <p:spPr bwMode="auto">
              <a:xfrm>
                <a:off x="3059" y="1683"/>
                <a:ext cx="230" cy="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 b="1" smtClean="0">
                    <a:solidFill>
                      <a:srgbClr val="000000"/>
                    </a:solidFill>
                    <a:latin typeface="Arial" pitchFamily="34" charset="0"/>
                  </a:rPr>
                  <a:t>10000</a:t>
                </a:r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288" name="Rectangle 264"/>
              <p:cNvSpPr>
                <a:spLocks noChangeArrowheads="1"/>
              </p:cNvSpPr>
              <p:nvPr/>
            </p:nvSpPr>
            <p:spPr bwMode="auto">
              <a:xfrm>
                <a:off x="3059" y="1453"/>
                <a:ext cx="230" cy="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 b="1" smtClean="0">
                    <a:solidFill>
                      <a:srgbClr val="000000"/>
                    </a:solidFill>
                    <a:latin typeface="Arial" pitchFamily="34" charset="0"/>
                  </a:rPr>
                  <a:t>12000</a:t>
                </a:r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289" name="Rectangle 265"/>
              <p:cNvSpPr>
                <a:spLocks noChangeArrowheads="1"/>
              </p:cNvSpPr>
              <p:nvPr/>
            </p:nvSpPr>
            <p:spPr bwMode="auto">
              <a:xfrm>
                <a:off x="3218" y="2945"/>
                <a:ext cx="234" cy="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 b="1" smtClean="0">
                    <a:solidFill>
                      <a:srgbClr val="000000"/>
                    </a:solidFill>
                    <a:latin typeface="Arial" pitchFamily="34" charset="0"/>
                  </a:rPr>
                  <a:t>4-Aug</a:t>
                </a:r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290" name="Rectangle 266"/>
              <p:cNvSpPr>
                <a:spLocks noChangeArrowheads="1"/>
              </p:cNvSpPr>
              <p:nvPr/>
            </p:nvSpPr>
            <p:spPr bwMode="auto">
              <a:xfrm>
                <a:off x="3625" y="2945"/>
                <a:ext cx="234" cy="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 b="1" smtClean="0">
                    <a:solidFill>
                      <a:srgbClr val="000000"/>
                    </a:solidFill>
                    <a:latin typeface="Arial" pitchFamily="34" charset="0"/>
                  </a:rPr>
                  <a:t>9-Aug</a:t>
                </a:r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291" name="Rectangle 267"/>
              <p:cNvSpPr>
                <a:spLocks noChangeArrowheads="1"/>
              </p:cNvSpPr>
              <p:nvPr/>
            </p:nvSpPr>
            <p:spPr bwMode="auto">
              <a:xfrm>
                <a:off x="4010" y="2945"/>
                <a:ext cx="274" cy="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 b="1" smtClean="0">
                    <a:solidFill>
                      <a:srgbClr val="000000"/>
                    </a:solidFill>
                    <a:latin typeface="Arial" pitchFamily="34" charset="0"/>
                  </a:rPr>
                  <a:t>14-Aug</a:t>
                </a:r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292" name="Rectangle 268"/>
              <p:cNvSpPr>
                <a:spLocks noChangeArrowheads="1"/>
              </p:cNvSpPr>
              <p:nvPr/>
            </p:nvSpPr>
            <p:spPr bwMode="auto">
              <a:xfrm>
                <a:off x="4418" y="2945"/>
                <a:ext cx="274" cy="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 b="1" smtClean="0">
                    <a:solidFill>
                      <a:srgbClr val="000000"/>
                    </a:solidFill>
                    <a:latin typeface="Arial" pitchFamily="34" charset="0"/>
                  </a:rPr>
                  <a:t>19-Aug</a:t>
                </a:r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293" name="Rectangle 269"/>
              <p:cNvSpPr>
                <a:spLocks noChangeArrowheads="1"/>
              </p:cNvSpPr>
              <p:nvPr/>
            </p:nvSpPr>
            <p:spPr bwMode="auto">
              <a:xfrm>
                <a:off x="4829" y="2945"/>
                <a:ext cx="274" cy="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 b="1" smtClean="0">
                    <a:solidFill>
                      <a:srgbClr val="000000"/>
                    </a:solidFill>
                    <a:latin typeface="Arial" pitchFamily="34" charset="0"/>
                  </a:rPr>
                  <a:t>24-Aug</a:t>
                </a:r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294" name="Rectangle 270"/>
              <p:cNvSpPr>
                <a:spLocks noChangeArrowheads="1"/>
              </p:cNvSpPr>
              <p:nvPr/>
            </p:nvSpPr>
            <p:spPr bwMode="auto">
              <a:xfrm>
                <a:off x="5236" y="2945"/>
                <a:ext cx="274" cy="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 b="1" smtClean="0">
                    <a:solidFill>
                      <a:srgbClr val="000000"/>
                    </a:solidFill>
                    <a:latin typeface="Arial" pitchFamily="34" charset="0"/>
                  </a:rPr>
                  <a:t>29-Aug</a:t>
                </a:r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295" name="Rectangle 271"/>
              <p:cNvSpPr>
                <a:spLocks noChangeArrowheads="1"/>
              </p:cNvSpPr>
              <p:nvPr/>
            </p:nvSpPr>
            <p:spPr bwMode="auto">
              <a:xfrm>
                <a:off x="3957" y="3069"/>
                <a:ext cx="1075" cy="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100" b="1" smtClean="0">
                    <a:solidFill>
                      <a:srgbClr val="000000"/>
                    </a:solidFill>
                    <a:latin typeface="Arial" pitchFamily="34" charset="0"/>
                  </a:rPr>
                  <a:t>The day of gas sampling</a:t>
                </a:r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296" name="Rectangle 272"/>
              <p:cNvSpPr>
                <a:spLocks noChangeArrowheads="1"/>
              </p:cNvSpPr>
              <p:nvPr/>
            </p:nvSpPr>
            <p:spPr bwMode="auto">
              <a:xfrm>
                <a:off x="775" y="1413"/>
                <a:ext cx="562" cy="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900" b="1" smtClean="0">
                    <a:solidFill>
                      <a:srgbClr val="000000"/>
                    </a:solidFill>
                    <a:latin typeface="Arial" pitchFamily="34" charset="0"/>
                  </a:rPr>
                  <a:t>Alfisol</a:t>
                </a:r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297" name="Rectangle 273"/>
              <p:cNvSpPr>
                <a:spLocks noChangeArrowheads="1"/>
              </p:cNvSpPr>
              <p:nvPr/>
            </p:nvSpPr>
            <p:spPr bwMode="auto">
              <a:xfrm>
                <a:off x="3337" y="1413"/>
                <a:ext cx="655" cy="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900" b="1" smtClean="0">
                    <a:solidFill>
                      <a:srgbClr val="000000"/>
                    </a:solidFill>
                    <a:latin typeface="Arial" pitchFamily="34" charset="0"/>
                  </a:rPr>
                  <a:t>Vertisol</a:t>
                </a:r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298" name="Rectangle 274"/>
              <p:cNvSpPr>
                <a:spLocks noChangeArrowheads="1"/>
              </p:cNvSpPr>
              <p:nvPr/>
            </p:nvSpPr>
            <p:spPr bwMode="auto">
              <a:xfrm>
                <a:off x="2466" y="1489"/>
                <a:ext cx="358" cy="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100" b="1" smtClean="0">
                    <a:solidFill>
                      <a:srgbClr val="000000"/>
                    </a:solidFill>
                    <a:latin typeface="Arial" pitchFamily="34" charset="0"/>
                  </a:rPr>
                  <a:t>Control</a:t>
                </a:r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299" name="Rectangle 275"/>
              <p:cNvSpPr>
                <a:spLocks noChangeArrowheads="1"/>
              </p:cNvSpPr>
              <p:nvPr/>
            </p:nvSpPr>
            <p:spPr bwMode="auto">
              <a:xfrm>
                <a:off x="2032" y="1670"/>
                <a:ext cx="889" cy="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100" b="1" smtClean="0">
                    <a:solidFill>
                      <a:srgbClr val="000000"/>
                    </a:solidFill>
                    <a:latin typeface="Arial" pitchFamily="34" charset="0"/>
                  </a:rPr>
                  <a:t>Poultry manure_400</a:t>
                </a:r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300" name="Rectangle 276"/>
              <p:cNvSpPr>
                <a:spLocks noChangeArrowheads="1"/>
              </p:cNvSpPr>
              <p:nvPr/>
            </p:nvSpPr>
            <p:spPr bwMode="auto">
              <a:xfrm>
                <a:off x="2045" y="2228"/>
                <a:ext cx="889" cy="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100" b="1" smtClean="0">
                    <a:solidFill>
                      <a:srgbClr val="000000"/>
                    </a:solidFill>
                    <a:latin typeface="Arial" pitchFamily="34" charset="0"/>
                  </a:rPr>
                  <a:t>Poultry manure_550</a:t>
                </a:r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301" name="Rectangle 277"/>
              <p:cNvSpPr>
                <a:spLocks noChangeArrowheads="1"/>
              </p:cNvSpPr>
              <p:nvPr/>
            </p:nvSpPr>
            <p:spPr bwMode="auto">
              <a:xfrm>
                <a:off x="2346" y="2453"/>
                <a:ext cx="487" cy="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100" b="1" dirty="0" err="1" smtClean="0">
                    <a:solidFill>
                      <a:srgbClr val="000000"/>
                    </a:solidFill>
                    <a:latin typeface="Arial" pitchFamily="34" charset="0"/>
                  </a:rPr>
                  <a:t>Wood_400</a:t>
                </a:r>
                <a:endParaRPr lang="en-US" dirty="0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302" name="Rectangle 278"/>
              <p:cNvSpPr>
                <a:spLocks noChangeArrowheads="1"/>
              </p:cNvSpPr>
              <p:nvPr/>
            </p:nvSpPr>
            <p:spPr bwMode="auto">
              <a:xfrm>
                <a:off x="2333" y="2029"/>
                <a:ext cx="487" cy="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100" b="1" smtClean="0">
                    <a:solidFill>
                      <a:srgbClr val="000000"/>
                    </a:solidFill>
                    <a:latin typeface="Arial" pitchFamily="34" charset="0"/>
                  </a:rPr>
                  <a:t>Wood_550</a:t>
                </a:r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310" name="Rectangle 286"/>
            <p:cNvSpPr>
              <a:spLocks noChangeArrowheads="1"/>
            </p:cNvSpPr>
            <p:nvPr/>
          </p:nvSpPr>
          <p:spPr bwMode="auto">
            <a:xfrm>
              <a:off x="221" y="1391"/>
              <a:ext cx="5536" cy="1822"/>
            </a:xfrm>
            <a:prstGeom prst="rect">
              <a:avLst/>
            </a:prstGeom>
            <a:noFill/>
            <a:ln w="6" cap="rnd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288" name="TextBox 287"/>
          <p:cNvSpPr txBox="1"/>
          <p:nvPr/>
        </p:nvSpPr>
        <p:spPr>
          <a:xfrm>
            <a:off x="1547664" y="515719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D00000"/>
                </a:solidFill>
              </a:rPr>
              <a:t>14-73% reduction in N2O</a:t>
            </a:r>
            <a:endParaRPr lang="en-AU" b="1" dirty="0">
              <a:solidFill>
                <a:srgbClr val="D00000"/>
              </a:solidFill>
            </a:endParaRPr>
          </a:p>
        </p:txBody>
      </p:sp>
      <p:sp>
        <p:nvSpPr>
          <p:cNvPr id="289" name="TextBox 288"/>
          <p:cNvSpPr txBox="1"/>
          <p:nvPr/>
        </p:nvSpPr>
        <p:spPr>
          <a:xfrm>
            <a:off x="5580112" y="508518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D00000"/>
                </a:solidFill>
              </a:rPr>
              <a:t>23-52% reduction in N2O</a:t>
            </a:r>
            <a:endParaRPr lang="en-AU" b="1" dirty="0">
              <a:solidFill>
                <a:srgbClr val="D00000"/>
              </a:solidFill>
            </a:endParaRPr>
          </a:p>
        </p:txBody>
      </p:sp>
      <p:sp>
        <p:nvSpPr>
          <p:cNvPr id="290" name="TextBox 289"/>
          <p:cNvSpPr txBox="1"/>
          <p:nvPr/>
        </p:nvSpPr>
        <p:spPr>
          <a:xfrm rot="16200000">
            <a:off x="-1867562" y="3712386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Cumulative N2O emissions µg /m2 </a:t>
            </a:r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124933" name="Text Box 5"/>
          <p:cNvSpPr txBox="1">
            <a:spLocks noChangeArrowheads="1"/>
          </p:cNvSpPr>
          <p:nvPr/>
        </p:nvSpPr>
        <p:spPr bwMode="auto">
          <a:xfrm>
            <a:off x="4932040" y="6479435"/>
            <a:ext cx="4211960" cy="37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AU" sz="2000" b="1" i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BP Singh et al. </a:t>
            </a:r>
            <a:r>
              <a:rPr lang="en-AU" sz="2000" b="1" i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2010 (JEQ)</a:t>
            </a:r>
            <a:endParaRPr lang="en-AU" sz="2000" b="1" i="1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3112"/>
            <a:ext cx="3692347" cy="312521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06946" name="Picture 2" descr="F7B5BCBC-A2DF-4F87-BD51-A499774236D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884711"/>
            <a:ext cx="2257539" cy="3023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Pan gh crop chamber  site 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0"/>
            <a:ext cx="6012160" cy="299695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4" descr="Picture 08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20480" cy="3734748"/>
          </a:xfrm>
          <a:prstGeom prst="rect">
            <a:avLst/>
          </a:prstGeom>
          <a:noFill/>
        </p:spPr>
      </p:pic>
      <p:pic>
        <p:nvPicPr>
          <p:cNvPr id="7" name="Picture 2" descr="DSC_0280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10580" y="4978637"/>
            <a:ext cx="3271634" cy="187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2" y="2719325"/>
            <a:ext cx="2198688" cy="23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491880" y="2996952"/>
            <a:ext cx="4392488" cy="685800"/>
          </a:xfrm>
        </p:spPr>
        <p:txBody>
          <a:bodyPr/>
          <a:lstStyle/>
          <a:p>
            <a:pPr eaLnBrk="1" hangingPunct="1"/>
            <a:r>
              <a:rPr lang="en-AU" sz="2800" b="1" dirty="0" smtClean="0"/>
              <a:t>Nitrous oxide measurement</a:t>
            </a: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2"/>
          <p:cNvSpPr txBox="1">
            <a:spLocks noChangeArrowheads="1"/>
          </p:cNvSpPr>
          <p:nvPr/>
        </p:nvSpPr>
        <p:spPr bwMode="auto">
          <a:xfrm>
            <a:off x="1447800" y="304800"/>
            <a:ext cx="41290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b="1" dirty="0" smtClean="0">
                <a:solidFill>
                  <a:prstClr val="black"/>
                </a:solidFill>
              </a:rPr>
              <a:t>Biochar impact on soil porosity</a:t>
            </a:r>
            <a:endParaRPr lang="en-AU" sz="2400" dirty="0" smtClean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412" y="6480868"/>
            <a:ext cx="6300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i="1" dirty="0" smtClean="0">
                <a:solidFill>
                  <a:srgbClr val="000000"/>
                </a:solidFill>
              </a:rPr>
              <a:t>National Biochar Initiative: Peter Quin et al UNE/NSW DPI</a:t>
            </a:r>
            <a:endParaRPr lang="en-AU" i="1" dirty="0">
              <a:solidFill>
                <a:srgbClr val="0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677" y="1126976"/>
            <a:ext cx="3495298" cy="225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60" y="915590"/>
            <a:ext cx="4399780" cy="2678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86" y="4077072"/>
            <a:ext cx="7718827" cy="157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245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smtClean="0">
                <a:solidFill>
                  <a:schemeClr val="tx1"/>
                </a:solidFill>
              </a:rPr>
              <a:t>GHG mitigation benefits of biochar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75" y="2057400"/>
            <a:ext cx="7743825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Delayed decomposition of biomass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Reduced nitrous oxide emissions from soil</a:t>
            </a:r>
          </a:p>
          <a:p>
            <a:pPr eaLnBrk="1" hangingPunct="1">
              <a:lnSpc>
                <a:spcPct val="90000"/>
              </a:lnSpc>
            </a:pPr>
            <a:r>
              <a:rPr lang="en-AU" dirty="0"/>
              <a:t>Increased soil organic matter</a:t>
            </a:r>
          </a:p>
          <a:p>
            <a:pPr eaLnBrk="1" hangingPunct="1">
              <a:lnSpc>
                <a:spcPct val="90000"/>
              </a:lnSpc>
            </a:pPr>
            <a:r>
              <a:rPr lang="en-AU" dirty="0" smtClean="0"/>
              <a:t>Avoided </a:t>
            </a:r>
            <a:r>
              <a:rPr lang="en-AU" dirty="0"/>
              <a:t>fossil fuel emissions due to use of syngas as renewable energy</a:t>
            </a:r>
          </a:p>
          <a:p>
            <a:pPr eaLnBrk="1" hangingPunct="1">
              <a:lnSpc>
                <a:spcPct val="90000"/>
              </a:lnSpc>
            </a:pPr>
            <a:r>
              <a:rPr lang="en-AU" dirty="0"/>
              <a:t>Increased plant </a:t>
            </a:r>
            <a:r>
              <a:rPr lang="en-AU" dirty="0" smtClean="0"/>
              <a:t>growth, plant health</a:t>
            </a:r>
            <a:endParaRPr lang="en-AU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Avoided emissions from N </a:t>
            </a:r>
            <a:r>
              <a:rPr lang="en-US" dirty="0" err="1"/>
              <a:t>fertiliser</a:t>
            </a:r>
            <a:r>
              <a:rPr lang="en-US" dirty="0"/>
              <a:t> manufacture</a:t>
            </a:r>
          </a:p>
          <a:p>
            <a:pPr eaLnBrk="1" hangingPunct="1">
              <a:lnSpc>
                <a:spcPct val="90000"/>
              </a:lnSpc>
            </a:pPr>
            <a:r>
              <a:rPr lang="en-AU" dirty="0" smtClean="0"/>
              <a:t>Reduced </a:t>
            </a:r>
            <a:r>
              <a:rPr lang="en-AU" dirty="0"/>
              <a:t>fuel use in </a:t>
            </a:r>
            <a:r>
              <a:rPr lang="en-AU" dirty="0" smtClean="0"/>
              <a:t>cultivation, irrigation</a:t>
            </a:r>
            <a:endParaRPr lang="en-AU" dirty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Avoided methane and nitrous oxide emissions due to avoided decay of residues</a:t>
            </a:r>
          </a:p>
        </p:txBody>
      </p:sp>
    </p:spTree>
    <p:extLst>
      <p:ext uri="{BB962C8B-B14F-4D97-AF65-F5344CB8AC3E}">
        <p14:creationId xmlns:p14="http://schemas.microsoft.com/office/powerpoint/2010/main" val="2486423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/>
          <p:cNvCxnSpPr/>
          <p:nvPr/>
        </p:nvCxnSpPr>
        <p:spPr>
          <a:xfrm rot="5400000">
            <a:off x="926976" y="3429000"/>
            <a:ext cx="6858000" cy="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45"/>
          <p:cNvGrpSpPr/>
          <p:nvPr/>
        </p:nvGrpSpPr>
        <p:grpSpPr>
          <a:xfrm>
            <a:off x="179512" y="0"/>
            <a:ext cx="3960440" cy="6165304"/>
            <a:chOff x="179512" y="0"/>
            <a:chExt cx="3960440" cy="6165304"/>
          </a:xfrm>
        </p:grpSpPr>
        <p:sp>
          <p:nvSpPr>
            <p:cNvPr id="3" name="Rounded Rectangle 2"/>
            <p:cNvSpPr/>
            <p:nvPr/>
          </p:nvSpPr>
          <p:spPr>
            <a:xfrm>
              <a:off x="1475656" y="1628800"/>
              <a:ext cx="1512168" cy="43204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Transport</a:t>
              </a:r>
              <a:endParaRPr lang="en-AU" dirty="0">
                <a:solidFill>
                  <a:srgbClr val="FFFFFF"/>
                </a:solidFill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79512" y="5589240"/>
              <a:ext cx="1872208" cy="576064"/>
            </a:xfrm>
            <a:prstGeom prst="roundRect">
              <a:avLst/>
            </a:prstGeom>
            <a:solidFill>
              <a:srgbClr val="93601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Soil amendment</a:t>
              </a:r>
              <a:endParaRPr lang="en-AU" dirty="0">
                <a:solidFill>
                  <a:srgbClr val="FFFFFF"/>
                </a:solidFill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403648" y="2420888"/>
              <a:ext cx="1656184" cy="576064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</a:rPr>
                <a:t>Pyrolysis to biochar and </a:t>
              </a:r>
              <a:r>
                <a:rPr lang="en-US" sz="1400" dirty="0" err="1" smtClean="0">
                  <a:solidFill>
                    <a:srgbClr val="FFFFFF"/>
                  </a:solidFill>
                </a:rPr>
                <a:t>syngas</a:t>
              </a:r>
              <a:endParaRPr lang="en-AU" sz="1400" dirty="0">
                <a:solidFill>
                  <a:srgbClr val="FFFFFF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23528" y="3717032"/>
              <a:ext cx="1512168" cy="43204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</a:rPr>
                <a:t>Distribution of biochar</a:t>
              </a:r>
              <a:endParaRPr lang="en-AU" sz="1400" dirty="0">
                <a:solidFill>
                  <a:srgbClr val="FFFFFF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411760" y="3717032"/>
              <a:ext cx="1512168" cy="43204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</a:rPr>
                <a:t>Distribution of energy carrier</a:t>
              </a:r>
              <a:endParaRPr lang="en-AU" sz="1400" dirty="0">
                <a:solidFill>
                  <a:srgbClr val="FFFFFF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411760" y="5589240"/>
              <a:ext cx="1728192" cy="576064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</a:rPr>
                <a:t>Energy  service (heat, electricity)</a:t>
              </a:r>
              <a:endParaRPr lang="en-AU" sz="1400" dirty="0">
                <a:solidFill>
                  <a:srgbClr val="FFFFFF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1475656" y="548680"/>
              <a:ext cx="1440160" cy="648072"/>
            </a:xfrm>
            <a:prstGeom prst="ellipse">
              <a:avLst/>
            </a:prstGeom>
            <a:solidFill>
              <a:srgbClr val="5A8B25"/>
            </a:solidFill>
            <a:ln>
              <a:solidFill>
                <a:srgbClr val="5A8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rgbClr val="FFFFFF"/>
                  </a:solidFill>
                </a:rPr>
                <a:t>Biomass</a:t>
              </a:r>
              <a:r>
                <a:rPr lang="en-US" dirty="0" smtClean="0">
                  <a:solidFill>
                    <a:srgbClr val="FFFFFF"/>
                  </a:solidFill>
                </a:rPr>
                <a:t> residue</a:t>
              </a:r>
              <a:endParaRPr lang="en-AU" dirty="0">
                <a:solidFill>
                  <a:srgbClr val="FFFFFF"/>
                </a:solidFill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rot="5400000">
              <a:off x="2520566" y="4904370"/>
              <a:ext cx="1368152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rot="5400000">
              <a:off x="360326" y="4904370"/>
              <a:ext cx="1368152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rot="5400000">
              <a:off x="2016510" y="2240074"/>
              <a:ext cx="36004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rot="5400000">
              <a:off x="2016510" y="1447986"/>
              <a:ext cx="36004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rot="5400000">
              <a:off x="1259632" y="3140968"/>
              <a:ext cx="576064" cy="4320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rot="16200000" flipH="1">
              <a:off x="2519772" y="3176972"/>
              <a:ext cx="576064" cy="36004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539552" y="0"/>
              <a:ext cx="30963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Arial" charset="0"/>
                </a:rPr>
                <a:t>Biochar system</a:t>
              </a:r>
              <a:endParaRPr lang="en-AU" sz="2400" b="1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6" name="Group 44"/>
          <p:cNvGrpSpPr/>
          <p:nvPr/>
        </p:nvGrpSpPr>
        <p:grpSpPr>
          <a:xfrm>
            <a:off x="4788024" y="0"/>
            <a:ext cx="4176464" cy="6165304"/>
            <a:chOff x="4788024" y="0"/>
            <a:chExt cx="4176464" cy="6165304"/>
          </a:xfrm>
        </p:grpSpPr>
        <p:sp>
          <p:nvSpPr>
            <p:cNvPr id="11" name="Rounded Rectangle 10"/>
            <p:cNvSpPr/>
            <p:nvPr/>
          </p:nvSpPr>
          <p:spPr>
            <a:xfrm>
              <a:off x="7308304" y="2132856"/>
              <a:ext cx="1512168" cy="43204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Transport</a:t>
              </a:r>
              <a:endParaRPr lang="en-AU" dirty="0">
                <a:solidFill>
                  <a:srgbClr val="FFFFFF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4788024" y="548680"/>
              <a:ext cx="1440160" cy="648072"/>
            </a:xfrm>
            <a:prstGeom prst="ellipse">
              <a:avLst/>
            </a:prstGeom>
            <a:solidFill>
              <a:srgbClr val="5A8B25"/>
            </a:solidFill>
            <a:ln>
              <a:solidFill>
                <a:srgbClr val="5A8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rgbClr val="FFFFFF"/>
                  </a:solidFill>
                </a:rPr>
                <a:t>Biomass</a:t>
              </a:r>
              <a:r>
                <a:rPr lang="en-US" dirty="0" smtClean="0">
                  <a:solidFill>
                    <a:srgbClr val="FFFFFF"/>
                  </a:solidFill>
                </a:rPr>
                <a:t> residue</a:t>
              </a:r>
              <a:endParaRPr lang="en-AU" dirty="0">
                <a:solidFill>
                  <a:srgbClr val="FFFFFF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948264" y="548680"/>
              <a:ext cx="1872208" cy="64807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</a:rPr>
                <a:t>Fossil energy/carbon source</a:t>
              </a:r>
              <a:endParaRPr lang="en-AU" sz="1400" dirty="0">
                <a:solidFill>
                  <a:srgbClr val="FFFFFF"/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7308304" y="1412776"/>
              <a:ext cx="1512168" cy="43204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Extraction</a:t>
              </a:r>
              <a:endParaRPr lang="en-AU" dirty="0">
                <a:solidFill>
                  <a:srgbClr val="FFFFFF"/>
                </a:solidFill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7308304" y="2852936"/>
              <a:ext cx="1512168" cy="43204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</a:rPr>
                <a:t>Conversion to energy carrier</a:t>
              </a:r>
              <a:endParaRPr lang="en-AU" sz="1400" dirty="0">
                <a:solidFill>
                  <a:srgbClr val="FFFFFF"/>
                </a:solidFill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380312" y="3573016"/>
              <a:ext cx="1512168" cy="43204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</a:rPr>
                <a:t>Distribution of energy carrier</a:t>
              </a:r>
              <a:endParaRPr lang="en-AU" sz="1400" dirty="0">
                <a:solidFill>
                  <a:srgbClr val="FFFFFF"/>
                </a:solidFill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7236296" y="5589240"/>
              <a:ext cx="1728192" cy="576064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</a:rPr>
                <a:t>Energy  service (heat, electricity)</a:t>
              </a:r>
              <a:endParaRPr lang="en-AU" sz="1400" dirty="0">
                <a:solidFill>
                  <a:srgbClr val="FFFFFF"/>
                </a:solidFill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4860032" y="5589240"/>
              <a:ext cx="1872208" cy="576064"/>
            </a:xfrm>
            <a:prstGeom prst="roundRect">
              <a:avLst/>
            </a:prstGeom>
            <a:solidFill>
              <a:srgbClr val="93601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Soil amendment</a:t>
              </a:r>
              <a:endParaRPr lang="en-AU" dirty="0">
                <a:solidFill>
                  <a:srgbClr val="FFFFFF"/>
                </a:solidFill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5724128" y="4221088"/>
              <a:ext cx="1512168" cy="43204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srgbClr val="FFFFFF"/>
                  </a:solidFill>
                </a:rPr>
                <a:t>Fertiliser</a:t>
              </a:r>
              <a:r>
                <a:rPr lang="en-US" sz="1400" dirty="0" smtClean="0">
                  <a:solidFill>
                    <a:srgbClr val="FFFFFF"/>
                  </a:solidFill>
                </a:rPr>
                <a:t> manufacture</a:t>
              </a:r>
              <a:endParaRPr lang="en-AU" sz="1400" dirty="0">
                <a:solidFill>
                  <a:srgbClr val="FFFFFF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788024" y="2132856"/>
              <a:ext cx="1512168" cy="43204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Transport</a:t>
              </a:r>
              <a:endParaRPr lang="en-AU" dirty="0">
                <a:solidFill>
                  <a:srgbClr val="FFFFFF"/>
                </a:solidFill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4788024" y="2852936"/>
              <a:ext cx="1512168" cy="43204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</a:rPr>
                <a:t>Composting</a:t>
              </a:r>
              <a:endParaRPr lang="en-AU" sz="1400" dirty="0">
                <a:solidFill>
                  <a:srgbClr val="FFFFFF"/>
                </a:solidFill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rot="5400000">
              <a:off x="4427984" y="4653136"/>
              <a:ext cx="1872208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rot="5400000">
              <a:off x="7344705" y="4832759"/>
              <a:ext cx="1512962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rot="5400000">
              <a:off x="7993174" y="1952042"/>
              <a:ext cx="216024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5400000">
              <a:off x="5796136" y="5157192"/>
              <a:ext cx="504056" cy="36004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rot="5400000">
              <a:off x="7272300" y="4041068"/>
              <a:ext cx="360040" cy="28803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rot="5400000">
              <a:off x="5149652" y="1628800"/>
              <a:ext cx="72008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5220072" y="0"/>
              <a:ext cx="30963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  <a:latin typeface="Arial" charset="0"/>
                </a:rPr>
                <a:t>Reference system</a:t>
              </a:r>
              <a:endParaRPr lang="en-AU" sz="24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4788024" y="3573016"/>
              <a:ext cx="1512168" cy="43204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</a:rPr>
                <a:t>Distribution of compost</a:t>
              </a:r>
              <a:endParaRPr lang="en-AU" sz="1400" dirty="0">
                <a:solidFill>
                  <a:srgbClr val="FFFFFF"/>
                </a:solidFill>
              </a:endParaRPr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5508104" y="4941168"/>
              <a:ext cx="1512168" cy="43204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</a:rPr>
                <a:t>Distribution of </a:t>
              </a:r>
              <a:r>
                <a:rPr lang="en-US" sz="1400" dirty="0" err="1" smtClean="0">
                  <a:solidFill>
                    <a:srgbClr val="FFFFFF"/>
                  </a:solidFill>
                </a:rPr>
                <a:t>fertiliser</a:t>
              </a:r>
              <a:endParaRPr lang="en-AU" sz="1400" dirty="0">
                <a:solidFill>
                  <a:srgbClr val="FFFFFF"/>
                </a:solidFill>
              </a:endParaRPr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 rot="5400000">
              <a:off x="7993174" y="1303970"/>
              <a:ext cx="216024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rot="5400000">
              <a:off x="7957964" y="3429000"/>
              <a:ext cx="288032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rot="5400000">
              <a:off x="6336196" y="4689140"/>
              <a:ext cx="288032" cy="21602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rot="5400000">
              <a:off x="5364882" y="2708126"/>
              <a:ext cx="288032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 rot="5400000">
              <a:off x="5400886" y="3392202"/>
              <a:ext cx="216024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 rot="5400000">
              <a:off x="7957170" y="2708126"/>
              <a:ext cx="288032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rot="5400000">
              <a:off x="5436493" y="2637309"/>
              <a:ext cx="3169146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2349540" y="0"/>
            <a:ext cx="7239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AU" sz="3600" dirty="0" smtClean="0">
                <a:solidFill>
                  <a:srgbClr val="000000"/>
                </a:solidFill>
                <a:latin typeface="Arial Narrow Bold" charset="0"/>
              </a:rPr>
              <a:t>Life cycle GHG emissions</a:t>
            </a:r>
            <a:endParaRPr lang="en-AU" sz="3600" dirty="0">
              <a:solidFill>
                <a:srgbClr val="000000"/>
              </a:solidFill>
              <a:latin typeface="Arial Narrow Bold" charset="0"/>
            </a:endParaRPr>
          </a:p>
        </p:txBody>
      </p:sp>
      <p:pic>
        <p:nvPicPr>
          <p:cNvPr id="1648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068" y="1268760"/>
            <a:ext cx="8760974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1084094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/>
            </a:lvl1pPr>
          </a:lstStyle>
          <a:p>
            <a:r>
              <a:rPr lang="en-AU" dirty="0">
                <a:solidFill>
                  <a:srgbClr val="000000"/>
                </a:solidFill>
              </a:rPr>
              <a:t>Maize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23641" y="1058875"/>
            <a:ext cx="1404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>
                <a:solidFill>
                  <a:srgbClr val="000000"/>
                </a:solidFill>
              </a:rPr>
              <a:t>Wheat</a:t>
            </a:r>
            <a:endParaRPr lang="en-AU" sz="2800" dirty="0">
              <a:solidFill>
                <a:srgbClr val="00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411760" y="2636912"/>
            <a:ext cx="2808312" cy="2232248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69040" y="2176638"/>
            <a:ext cx="2713866" cy="2016224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788024" y="1737101"/>
            <a:ext cx="1443658" cy="931458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6999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3608" y="188640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E7E"/>
                </a:solidFill>
                <a:latin typeface="Arial" charset="0"/>
              </a:rPr>
              <a:t>Sensitivity: Nitrous oxide from raw poultry litter</a:t>
            </a:r>
            <a:endParaRPr lang="en-AU" sz="2800" dirty="0">
              <a:solidFill>
                <a:srgbClr val="003E7E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9632" y="5972584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E7E"/>
                </a:solidFill>
                <a:latin typeface="Arial" charset="0"/>
              </a:rPr>
              <a:t>N2O Emissions factor, kg N2O-N/kg N applied; 1 kg PL550 on maize</a:t>
            </a:r>
            <a:endParaRPr lang="en-AU" dirty="0">
              <a:solidFill>
                <a:srgbClr val="003E7E"/>
              </a:solidFill>
              <a:latin typeface="Arial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7200800" cy="44644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3209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188640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E7E"/>
                </a:solidFill>
                <a:latin typeface="Arial" charset="0"/>
              </a:rPr>
              <a:t>Sensitivity: Decomposition of greenwaste in landfill</a:t>
            </a:r>
            <a:endParaRPr lang="en-AU" sz="2800" dirty="0">
              <a:solidFill>
                <a:srgbClr val="003E7E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29423" y="6196662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E7E"/>
                </a:solidFill>
                <a:latin typeface="Arial" charset="0"/>
              </a:rPr>
              <a:t>1 kg GW550 on maize</a:t>
            </a:r>
            <a:endParaRPr lang="en-AU" dirty="0">
              <a:solidFill>
                <a:srgbClr val="003E7E"/>
              </a:solidFill>
              <a:latin typeface="Arial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1196752"/>
            <a:ext cx="8100900" cy="45034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010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188640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E7E"/>
                </a:solidFill>
                <a:latin typeface="Arial" charset="0"/>
              </a:rPr>
              <a:t>Sensitivity: Methane capture from landfill</a:t>
            </a:r>
            <a:endParaRPr lang="en-AU" sz="2800" dirty="0">
              <a:solidFill>
                <a:srgbClr val="003E7E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29423" y="6196662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E7E"/>
                </a:solidFill>
                <a:latin typeface="Arial" charset="0"/>
              </a:rPr>
              <a:t>Fraction captured; fraction utilized for electricity; 1 kg GW550 on maize</a:t>
            </a:r>
            <a:endParaRPr lang="en-AU" dirty="0">
              <a:solidFill>
                <a:srgbClr val="003E7E"/>
              </a:solidFill>
              <a:latin typeface="Arial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7488832" cy="4392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875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esrl.noaa.gov/gmd/webdata/ccgg/trends/co2_data_ml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21" y="0"/>
            <a:ext cx="8966579" cy="692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84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8" y="1052736"/>
            <a:ext cx="8748463" cy="496855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97767" y="332656"/>
            <a:ext cx="8748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>
                <a:solidFill>
                  <a:srgbClr val="003E7E"/>
                </a:solidFill>
                <a:latin typeface="Arial" charset="0"/>
              </a:rPr>
              <a:t>Alternative options for utilisation of 1 t greenwaste</a:t>
            </a:r>
            <a:endParaRPr lang="en-AU" sz="2800" dirty="0">
              <a:solidFill>
                <a:srgbClr val="003E7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73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503935"/>
            <a:ext cx="5258732" cy="335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538" name="Rectangle 3"/>
          <p:cNvSpPr>
            <a:spLocks noChangeArrowheads="1"/>
          </p:cNvSpPr>
          <p:nvPr/>
        </p:nvSpPr>
        <p:spPr bwMode="auto">
          <a:xfrm>
            <a:off x="1219200" y="914400"/>
            <a:ext cx="7239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AU" sz="3600">
                <a:solidFill>
                  <a:schemeClr val="bg1"/>
                </a:solidFill>
                <a:latin typeface="Arial Narrow Bold" charset="0"/>
              </a:rPr>
              <a:t>Factors contributing to mitigation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520" y="5733256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Greenwaste</a:t>
            </a:r>
            <a:r>
              <a:rPr lang="en-US" dirty="0" smtClean="0"/>
              <a:t> biochar applied to canola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4716016" y="6534834"/>
            <a:ext cx="4427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Poultry litter biochar applied to broccoli</a:t>
            </a:r>
            <a:endParaRPr lang="en-AU" dirty="0"/>
          </a:p>
        </p:txBody>
      </p:sp>
      <p:pic>
        <p:nvPicPr>
          <p:cNvPr id="222213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6090711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571500" y="914400"/>
            <a:ext cx="8215313" cy="685800"/>
          </a:xfrm>
        </p:spPr>
        <p:txBody>
          <a:bodyPr/>
          <a:lstStyle/>
          <a:p>
            <a:r>
              <a:rPr lang="en-US" smtClean="0"/>
              <a:t>Potential mitigation through biochar - global</a:t>
            </a:r>
            <a:endParaRPr lang="en-AU" smtClean="0"/>
          </a:p>
        </p:txBody>
      </p:sp>
      <p:sp>
        <p:nvSpPr>
          <p:cNvPr id="6" name="TextBox 5"/>
          <p:cNvSpPr txBox="1"/>
          <p:nvPr/>
        </p:nvSpPr>
        <p:spPr>
          <a:xfrm>
            <a:off x="0" y="623731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Woolf et al 2010 </a:t>
            </a:r>
            <a:r>
              <a:rPr lang="en-US" b="1" dirty="0" smtClean="0"/>
              <a:t>Global technical </a:t>
            </a:r>
            <a:r>
              <a:rPr lang="en-US" b="1" dirty="0" smtClean="0"/>
              <a:t>potential: 6 Gt CO</a:t>
            </a:r>
            <a:r>
              <a:rPr lang="en-US" b="1" baseline="-25000" dirty="0" smtClean="0"/>
              <a:t>2</a:t>
            </a:r>
            <a:r>
              <a:rPr lang="en-US" b="1" dirty="0" smtClean="0"/>
              <a:t>-e pa</a:t>
            </a:r>
            <a:endParaRPr lang="en-AU" b="1" dirty="0"/>
          </a:p>
        </p:txBody>
      </p:sp>
      <p:pic>
        <p:nvPicPr>
          <p:cNvPr id="167938" name="Picture 2" descr="http://www.nature.com/ncomms/journal/v1/n5/images_article/ncomms1053-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4"/>
            <a:ext cx="8985824" cy="606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82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8"/>
          <p:cNvSpPr>
            <a:spLocks noChangeArrowheads="1"/>
          </p:cNvSpPr>
          <p:nvPr/>
        </p:nvSpPr>
        <p:spPr bwMode="auto">
          <a:xfrm>
            <a:off x="1857375" y="381000"/>
            <a:ext cx="5086350" cy="1028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3527" name="Text Box 7"/>
          <p:cNvSpPr txBox="1">
            <a:spLocks noChangeArrowheads="1"/>
          </p:cNvSpPr>
          <p:nvPr/>
        </p:nvSpPr>
        <p:spPr bwMode="auto">
          <a:xfrm>
            <a:off x="1475656" y="188640"/>
            <a:ext cx="6524543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AU" sz="2400" b="1" dirty="0" smtClean="0">
                <a:solidFill>
                  <a:srgbClr val="000000"/>
                </a:solidFill>
                <a:latin typeface="Arial" charset="0"/>
              </a:rPr>
              <a:t>Interactions between herbicide and biochar</a:t>
            </a:r>
          </a:p>
        </p:txBody>
      </p:sp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73" y="650305"/>
            <a:ext cx="8701253" cy="548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5" y="6381328"/>
            <a:ext cx="7604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National Biochar Initiative, </a:t>
            </a:r>
            <a:r>
              <a:rPr lang="en-AU" dirty="0" err="1" smtClean="0"/>
              <a:t>Rai</a:t>
            </a:r>
            <a:r>
              <a:rPr lang="en-AU" dirty="0" smtClean="0"/>
              <a:t> Kookana CSIRO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98714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8"/>
          <p:cNvSpPr>
            <a:spLocks noChangeArrowheads="1"/>
          </p:cNvSpPr>
          <p:nvPr/>
        </p:nvSpPr>
        <p:spPr bwMode="auto">
          <a:xfrm>
            <a:off x="1857375" y="381000"/>
            <a:ext cx="5086350" cy="1028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3527" name="Text Box 7"/>
          <p:cNvSpPr txBox="1">
            <a:spLocks noChangeArrowheads="1"/>
          </p:cNvSpPr>
          <p:nvPr/>
        </p:nvSpPr>
        <p:spPr bwMode="auto">
          <a:xfrm>
            <a:off x="3158814" y="188640"/>
            <a:ext cx="315823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AU" sz="2400" b="1" dirty="0" smtClean="0">
                <a:solidFill>
                  <a:srgbClr val="000000"/>
                </a:solidFill>
                <a:latin typeface="Arial" charset="0"/>
              </a:rPr>
              <a:t>Contamination risk?</a:t>
            </a:r>
          </a:p>
        </p:txBody>
      </p:sp>
      <p:pic>
        <p:nvPicPr>
          <p:cNvPr id="16077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2183" y="993440"/>
            <a:ext cx="8411817" cy="5107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6381328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National Biochar Initiative, Mark Farrell, CSIRO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49765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Biomass sources</a:t>
            </a:r>
            <a:endParaRPr lang="en-AU" dirty="0" smtClean="0"/>
          </a:p>
        </p:txBody>
      </p:sp>
      <p:pic>
        <p:nvPicPr>
          <p:cNvPr id="7" name="Picture 4" descr="wood pi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635896" cy="242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P8189269.JPG"/>
          <p:cNvPicPr>
            <a:picLocks noChangeAspect="1"/>
          </p:cNvPicPr>
          <p:nvPr/>
        </p:nvPicPr>
        <p:blipFill>
          <a:blip r:embed="rId4" cstate="email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75448" y="3473624"/>
            <a:ext cx="4968552" cy="3384376"/>
          </a:xfrm>
          <a:prstGeom prst="rect">
            <a:avLst/>
          </a:prstGeom>
        </p:spPr>
      </p:pic>
      <p:pic>
        <p:nvPicPr>
          <p:cNvPr id="3078" name="Picture 15" descr="IMG_077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0"/>
            <a:ext cx="3420566" cy="2987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2348880"/>
            <a:ext cx="4067944" cy="4509120"/>
          </a:xfrm>
          <a:prstGeom prst="rect">
            <a:avLst/>
          </a:prstGeom>
          <a:solidFill>
            <a:schemeClr val="bg1">
              <a:lumMod val="75000"/>
              <a:alpha val="77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1" indent="-342900">
              <a:lnSpc>
                <a:spcPct val="80000"/>
              </a:lnSpc>
              <a:spcBef>
                <a:spcPct val="20000"/>
              </a:spcBef>
              <a:buSzPct val="70000"/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Arial"/>
              </a:rPr>
              <a:t>Biomass sources:</a:t>
            </a:r>
          </a:p>
          <a:p>
            <a:pPr marL="342900" lvl="1" indent="-342900">
              <a:lnSpc>
                <a:spcPct val="80000"/>
              </a:lnSpc>
              <a:spcBef>
                <a:spcPct val="20000"/>
              </a:spcBef>
              <a:buSzPct val="70000"/>
              <a:buFont typeface="Wingdings" pitchFamily="2" charset="2"/>
              <a:buChar char="n"/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Arial"/>
              </a:rPr>
              <a:t>Urban green waste</a:t>
            </a:r>
          </a:p>
          <a:p>
            <a:pPr marL="342900" lvl="1" indent="-342900">
              <a:lnSpc>
                <a:spcPct val="80000"/>
              </a:lnSpc>
              <a:spcBef>
                <a:spcPct val="20000"/>
              </a:spcBef>
              <a:buSzPct val="70000"/>
              <a:buFont typeface="Wingdings" pitchFamily="2" charset="2"/>
              <a:buChar char="n"/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Arial"/>
              </a:rPr>
              <a:t>Manure, biosolids</a:t>
            </a:r>
          </a:p>
          <a:p>
            <a:pPr marL="342900" lvl="1" indent="-342900">
              <a:lnSpc>
                <a:spcPct val="80000"/>
              </a:lnSpc>
              <a:spcBef>
                <a:spcPct val="20000"/>
              </a:spcBef>
              <a:buSzPct val="70000"/>
              <a:buFont typeface="Wingdings" pitchFamily="2" charset="2"/>
              <a:buChar char="n"/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Arial"/>
              </a:rPr>
              <a:t>Rice husk, </a:t>
            </a:r>
            <a:r>
              <a:rPr lang="en-US" sz="2800" kern="0" dirty="0" err="1" smtClean="0">
                <a:solidFill>
                  <a:srgbClr val="000000"/>
                </a:solidFill>
                <a:latin typeface="Arial"/>
              </a:rPr>
              <a:t>bagasse</a:t>
            </a:r>
            <a:r>
              <a:rPr lang="en-US" sz="2800" kern="0" dirty="0" smtClean="0">
                <a:solidFill>
                  <a:srgbClr val="000000"/>
                </a:solidFill>
                <a:latin typeface="Arial"/>
              </a:rPr>
              <a:t>, sugar cane tops</a:t>
            </a:r>
          </a:p>
          <a:p>
            <a:pPr marL="342900" lvl="1" indent="-342900">
              <a:lnSpc>
                <a:spcPct val="80000"/>
              </a:lnSpc>
              <a:spcBef>
                <a:spcPct val="20000"/>
              </a:spcBef>
              <a:buSzPct val="70000"/>
              <a:buFont typeface="Wingdings" pitchFamily="2" charset="2"/>
              <a:buChar char="n"/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Arial"/>
              </a:rPr>
              <a:t>Sawmill residues</a:t>
            </a:r>
          </a:p>
          <a:p>
            <a:pPr marL="342900" lvl="1" indent="-342900">
              <a:lnSpc>
                <a:spcPct val="80000"/>
              </a:lnSpc>
              <a:spcBef>
                <a:spcPct val="20000"/>
              </a:spcBef>
              <a:buSzPct val="70000"/>
              <a:buFont typeface="Wingdings" pitchFamily="2" charset="2"/>
              <a:buChar char="n"/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Arial"/>
              </a:rPr>
              <a:t>Forest harvest residues?</a:t>
            </a:r>
          </a:p>
          <a:p>
            <a:pPr marL="342900" lvl="1" indent="-342900">
              <a:lnSpc>
                <a:spcPct val="80000"/>
              </a:lnSpc>
              <a:spcBef>
                <a:spcPct val="20000"/>
              </a:spcBef>
              <a:buSzPct val="70000"/>
              <a:buFont typeface="Wingdings" pitchFamily="2" charset="2"/>
              <a:buChar char="n"/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Arial"/>
              </a:rPr>
              <a:t>Crop stubble?</a:t>
            </a:r>
          </a:p>
          <a:p>
            <a:pPr marL="342900" lvl="1" indent="-342900">
              <a:lnSpc>
                <a:spcPct val="80000"/>
              </a:lnSpc>
              <a:spcBef>
                <a:spcPct val="20000"/>
              </a:spcBef>
              <a:buSzPct val="70000"/>
              <a:buFont typeface="Wingdings" pitchFamily="2" charset="2"/>
              <a:buChar char="n"/>
              <a:defRPr/>
            </a:pPr>
            <a:r>
              <a:rPr lang="en-US" sz="2800" kern="0" dirty="0" smtClean="0">
                <a:solidFill>
                  <a:srgbClr val="000000"/>
                </a:solidFill>
                <a:latin typeface="Arial"/>
              </a:rPr>
              <a:t>Purpose-grown crops?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6499674" y="1"/>
          <a:ext cx="2644326" cy="3140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90" name="Photo Editor Photo" r:id="rId6" imgW="2495238" imgH="3115110" progId="">
                  <p:embed/>
                </p:oleObj>
              </mc:Choice>
              <mc:Fallback>
                <p:oleObj name="Photo Editor Photo" r:id="rId6" imgW="2495238" imgH="311511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9674" y="1"/>
                        <a:ext cx="2644326" cy="31409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ound biomass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94149" y="1277437"/>
            <a:ext cx="3178980" cy="4693797"/>
          </a:xfrm>
          <a:prstGeom prst="rect">
            <a:avLst/>
          </a:prstGeom>
          <a:noFill/>
        </p:spPr>
      </p:pic>
      <p:grpSp>
        <p:nvGrpSpPr>
          <p:cNvPr id="26" name="Group 25"/>
          <p:cNvGrpSpPr/>
          <p:nvPr/>
        </p:nvGrpSpPr>
        <p:grpSpPr>
          <a:xfrm>
            <a:off x="196891" y="421062"/>
            <a:ext cx="1727087" cy="2574127"/>
            <a:chOff x="196891" y="421062"/>
            <a:chExt cx="1727087" cy="2574127"/>
          </a:xfrm>
        </p:grpSpPr>
        <p:pic>
          <p:nvPicPr>
            <p:cNvPr id="8" name="Picture 2" descr="Stickman 10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772587" y="1447525"/>
              <a:ext cx="1151391" cy="1547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Cloud Callout 10"/>
            <p:cNvSpPr/>
            <p:nvPr/>
          </p:nvSpPr>
          <p:spPr>
            <a:xfrm flipH="1">
              <a:off x="196891" y="421062"/>
              <a:ext cx="1548680" cy="936104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habitat</a:t>
              </a:r>
              <a:endParaRPr lang="en-AU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032081" y="1655638"/>
            <a:ext cx="2065131" cy="2479444"/>
            <a:chOff x="7032081" y="1655638"/>
            <a:chExt cx="2065131" cy="2479444"/>
          </a:xfrm>
        </p:grpSpPr>
        <p:pic>
          <p:nvPicPr>
            <p:cNvPr id="161794" name="Picture 2" descr="Stickman 10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2081" y="2587418"/>
              <a:ext cx="1547664" cy="1547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loud Callout 13"/>
            <p:cNvSpPr/>
            <p:nvPr/>
          </p:nvSpPr>
          <p:spPr>
            <a:xfrm>
              <a:off x="7548532" y="1655638"/>
              <a:ext cx="1548680" cy="936104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biofuel</a:t>
              </a:r>
              <a:endParaRPr lang="en-AU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302395" y="92334"/>
            <a:ext cx="2515812" cy="2344444"/>
            <a:chOff x="6302395" y="92334"/>
            <a:chExt cx="2515812" cy="2344444"/>
          </a:xfrm>
        </p:grpSpPr>
        <p:pic>
          <p:nvPicPr>
            <p:cNvPr id="16" name="Picture 2" descr="Stickman 10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302395" y="889114"/>
              <a:ext cx="1199501" cy="1547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Cloud Callout 16"/>
            <p:cNvSpPr/>
            <p:nvPr/>
          </p:nvSpPr>
          <p:spPr>
            <a:xfrm>
              <a:off x="6808061" y="92334"/>
              <a:ext cx="2010146" cy="936104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fibreboard</a:t>
              </a:r>
              <a:endParaRPr lang="en-AU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96891" y="3600400"/>
            <a:ext cx="1727087" cy="2483768"/>
            <a:chOff x="196891" y="3600400"/>
            <a:chExt cx="1727087" cy="2483768"/>
          </a:xfrm>
        </p:grpSpPr>
        <p:pic>
          <p:nvPicPr>
            <p:cNvPr id="18" name="Picture 2" descr="Stickman 10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772587" y="4536504"/>
              <a:ext cx="1151391" cy="1547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loud Callout 18"/>
            <p:cNvSpPr/>
            <p:nvPr/>
          </p:nvSpPr>
          <p:spPr>
            <a:xfrm flipH="1">
              <a:off x="196891" y="3600400"/>
              <a:ext cx="1548680" cy="936104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Soil carbon</a:t>
              </a:r>
              <a:endParaRPr lang="en-AU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508472" y="2780234"/>
            <a:ext cx="1925731" cy="2483768"/>
            <a:chOff x="5508472" y="2780234"/>
            <a:chExt cx="1925731" cy="2483768"/>
          </a:xfrm>
        </p:grpSpPr>
        <p:pic>
          <p:nvPicPr>
            <p:cNvPr id="20" name="Picture 2" descr="Stickman 10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508472" y="3716338"/>
              <a:ext cx="1151391" cy="1547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Cloud Callout 20"/>
            <p:cNvSpPr/>
            <p:nvPr/>
          </p:nvSpPr>
          <p:spPr>
            <a:xfrm>
              <a:off x="5885523" y="2780234"/>
              <a:ext cx="1548680" cy="936104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 smtClean="0">
                  <a:solidFill>
                    <a:schemeClr val="tx1"/>
                  </a:solidFill>
                </a:rPr>
                <a:t>biochar</a:t>
              </a:r>
              <a:endParaRPr lang="en-AU" dirty="0">
                <a:solidFill>
                  <a:schemeClr val="tx1"/>
                </a:solidFill>
              </a:endParaRPr>
            </a:p>
          </p:txBody>
        </p:sp>
      </p:grpSp>
      <p:pic>
        <p:nvPicPr>
          <p:cNvPr id="27" name="Picture 2" descr="Stickman 10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30448" y="5264002"/>
            <a:ext cx="1199501" cy="154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loud Callout 14"/>
          <p:cNvSpPr/>
          <p:nvPr/>
        </p:nvSpPr>
        <p:spPr>
          <a:xfrm>
            <a:off x="6743678" y="4441546"/>
            <a:ext cx="2454575" cy="936104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>
                <a:solidFill>
                  <a:schemeClr val="tx1"/>
                </a:solidFill>
              </a:rPr>
              <a:t>biochemicals</a:t>
            </a:r>
            <a:endParaRPr lang="en-A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3096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914400"/>
            <a:ext cx="8424936" cy="685800"/>
          </a:xfrm>
        </p:spPr>
        <p:txBody>
          <a:bodyPr/>
          <a:lstStyle/>
          <a:p>
            <a:r>
              <a:rPr lang="en-US" dirty="0" smtClean="0"/>
              <a:t>Sustainability issues for biochar – direct (1)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060848"/>
            <a:ext cx="6539565" cy="4323928"/>
          </a:xfrm>
        </p:spPr>
        <p:txBody>
          <a:bodyPr/>
          <a:lstStyle/>
          <a:p>
            <a:r>
              <a:rPr lang="en-US" sz="2400" dirty="0" smtClean="0"/>
              <a:t>Biomass procurement</a:t>
            </a:r>
          </a:p>
          <a:p>
            <a:pPr lvl="1"/>
            <a:r>
              <a:rPr lang="en-US" sz="2400" dirty="0" smtClean="0"/>
              <a:t>Residues</a:t>
            </a:r>
            <a:r>
              <a:rPr lang="en-US" dirty="0" smtClean="0"/>
              <a:t>:</a:t>
            </a:r>
          </a:p>
          <a:p>
            <a:pPr lvl="2"/>
            <a:r>
              <a:rPr lang="en-US" sz="2400" dirty="0" smtClean="0">
                <a:latin typeface="+mn-lt"/>
              </a:rPr>
              <a:t>Soil erosion</a:t>
            </a:r>
          </a:p>
          <a:p>
            <a:pPr lvl="2"/>
            <a:r>
              <a:rPr lang="en-US" sz="2400" dirty="0" smtClean="0">
                <a:latin typeface="+mn-lt"/>
              </a:rPr>
              <a:t>Soil compaction</a:t>
            </a:r>
          </a:p>
          <a:p>
            <a:pPr lvl="2"/>
            <a:r>
              <a:rPr lang="en-US" sz="2400" dirty="0" smtClean="0">
                <a:latin typeface="+mn-lt"/>
              </a:rPr>
              <a:t>Nutrient depletion</a:t>
            </a:r>
          </a:p>
          <a:p>
            <a:pPr lvl="2"/>
            <a:r>
              <a:rPr lang="en-US" sz="2400" dirty="0" smtClean="0">
                <a:latin typeface="+mn-lt"/>
              </a:rPr>
              <a:t>Soil carbon loss (GHG, productivity impact)</a:t>
            </a:r>
          </a:p>
          <a:p>
            <a:pPr lvl="1"/>
            <a:r>
              <a:rPr lang="en-US" sz="2400" dirty="0" smtClean="0"/>
              <a:t>Purpose grown:</a:t>
            </a:r>
          </a:p>
          <a:p>
            <a:pPr lvl="2"/>
            <a:r>
              <a:rPr lang="en-US" sz="2400" dirty="0" smtClean="0">
                <a:latin typeface="+mn-lt"/>
              </a:rPr>
              <a:t>Water use</a:t>
            </a:r>
          </a:p>
          <a:p>
            <a:pPr lvl="2"/>
            <a:r>
              <a:rPr lang="en-US" sz="2400" dirty="0" smtClean="0">
                <a:latin typeface="+mn-lt"/>
              </a:rPr>
              <a:t>Biomass and/or soil carbon decline</a:t>
            </a:r>
          </a:p>
          <a:p>
            <a:pPr lvl="2"/>
            <a:r>
              <a:rPr lang="en-US" sz="2400" dirty="0" smtClean="0">
                <a:latin typeface="+mn-lt"/>
              </a:rPr>
              <a:t>GHG balance - N</a:t>
            </a:r>
            <a:r>
              <a:rPr lang="en-US" sz="2400" baseline="-25000" dirty="0" smtClean="0">
                <a:latin typeface="+mn-lt"/>
              </a:rPr>
              <a:t>2</a:t>
            </a:r>
            <a:r>
              <a:rPr lang="en-US" sz="2400" dirty="0" smtClean="0">
                <a:latin typeface="+mn-lt"/>
              </a:rPr>
              <a:t>O emissions</a:t>
            </a:r>
          </a:p>
          <a:p>
            <a:pPr lvl="1"/>
            <a:endParaRPr lang="en-AU" dirty="0"/>
          </a:p>
        </p:txBody>
      </p:sp>
      <p:pic>
        <p:nvPicPr>
          <p:cNvPr id="4" name="Picture 4" descr="wood pi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486" y="3732258"/>
            <a:ext cx="2496931" cy="1664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IMG_077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700808"/>
            <a:ext cx="2267744" cy="198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8368114"/>
              </p:ext>
            </p:extLst>
          </p:nvPr>
        </p:nvGraphicFramePr>
        <p:xfrm>
          <a:off x="5177833" y="1700808"/>
          <a:ext cx="1728192" cy="2052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15" name="Photo Editor Photo" r:id="rId5" imgW="2495238" imgH="3115110" progId="">
                  <p:embed/>
                </p:oleObj>
              </mc:Choice>
              <mc:Fallback>
                <p:oleObj name="Photo Editor Photo" r:id="rId5" imgW="2495238" imgH="311511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7833" y="1700808"/>
                        <a:ext cx="1728192" cy="20528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P8189269.JPG"/>
          <p:cNvPicPr>
            <a:picLocks noChangeAspect="1"/>
          </p:cNvPicPr>
          <p:nvPr/>
        </p:nvPicPr>
        <p:blipFill>
          <a:blip r:embed="rId7" cstate="email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68843" y="5151800"/>
            <a:ext cx="2496931" cy="17008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057400"/>
            <a:ext cx="6113571" cy="4114800"/>
          </a:xfrm>
        </p:spPr>
        <p:txBody>
          <a:bodyPr/>
          <a:lstStyle/>
          <a:p>
            <a:r>
              <a:rPr lang="en-US" dirty="0" smtClean="0"/>
              <a:t>Biochar production</a:t>
            </a:r>
          </a:p>
          <a:p>
            <a:pPr lvl="1"/>
            <a:r>
              <a:rPr lang="en-US" dirty="0" smtClean="0"/>
              <a:t>GHG emissions</a:t>
            </a:r>
          </a:p>
          <a:p>
            <a:pPr lvl="1"/>
            <a:r>
              <a:rPr lang="en-US" dirty="0" smtClean="0"/>
              <a:t>particulate emissions</a:t>
            </a:r>
          </a:p>
          <a:p>
            <a:r>
              <a:rPr lang="en-US" dirty="0" smtClean="0"/>
              <a:t>Biochar application</a:t>
            </a:r>
          </a:p>
          <a:p>
            <a:pPr lvl="1"/>
            <a:r>
              <a:rPr lang="en-US" dirty="0" smtClean="0"/>
              <a:t>dust</a:t>
            </a:r>
          </a:p>
          <a:p>
            <a:pPr lvl="1"/>
            <a:r>
              <a:rPr lang="en-US" dirty="0" smtClean="0"/>
              <a:t>contamination (if feedstock contaminated)</a:t>
            </a:r>
          </a:p>
          <a:p>
            <a:r>
              <a:rPr lang="en-US" dirty="0" smtClean="0"/>
              <a:t>Whole system: </a:t>
            </a:r>
          </a:p>
          <a:p>
            <a:pPr lvl="1"/>
            <a:r>
              <a:rPr lang="en-US" dirty="0" smtClean="0"/>
              <a:t>net mitigation benefit (</a:t>
            </a:r>
            <a:r>
              <a:rPr lang="en-US" dirty="0" err="1" smtClean="0"/>
              <a:t>incl</a:t>
            </a:r>
            <a:r>
              <a:rPr lang="en-US" dirty="0" smtClean="0"/>
              <a:t> transport, plant construction)</a:t>
            </a:r>
          </a:p>
          <a:p>
            <a:pPr lvl="1"/>
            <a:r>
              <a:rPr lang="en-AU" dirty="0" smtClean="0"/>
              <a:t>Compared with reference use</a:t>
            </a:r>
            <a:endParaRPr lang="en-AU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914400"/>
            <a:ext cx="8424936" cy="685800"/>
          </a:xfrm>
        </p:spPr>
        <p:txBody>
          <a:bodyPr/>
          <a:lstStyle/>
          <a:p>
            <a:r>
              <a:rPr lang="en-US" dirty="0" smtClean="0"/>
              <a:t>Sustainability issues for biochar – direct (2)</a:t>
            </a:r>
            <a:endParaRPr lang="en-AU" dirty="0"/>
          </a:p>
        </p:txBody>
      </p:sp>
      <p:pic>
        <p:nvPicPr>
          <p:cNvPr id="4" name="Picture 2" descr="Charcoal creation in Poland phot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127" y="1772816"/>
            <a:ext cx="2850917" cy="1894520"/>
          </a:xfrm>
          <a:prstGeom prst="rect">
            <a:avLst/>
          </a:prstGeom>
          <a:noFill/>
        </p:spPr>
      </p:pic>
      <p:pic>
        <p:nvPicPr>
          <p:cNvPr id="6" name="Picture 4" descr="http://www.law.columbia.edu/ipimages/Communications/Press%20Releases%2008/Sao_Tome_Charcoal_Making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126" y="3525197"/>
            <a:ext cx="2276873" cy="1795522"/>
          </a:xfrm>
          <a:prstGeom prst="rect">
            <a:avLst/>
          </a:prstGeom>
          <a:noFill/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67127" y="5150033"/>
            <a:ext cx="2276873" cy="170796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5" descr="IMG_0779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59338" y="-315416"/>
            <a:ext cx="4284662" cy="338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100407_Dalby_Green_Waste__Stockpile_Cr_Moore.JPG"/>
          <p:cNvPicPr>
            <a:picLocks noChangeAspect="1"/>
          </p:cNvPicPr>
          <p:nvPr/>
        </p:nvPicPr>
        <p:blipFill>
          <a:blip r:embed="rId4" cstate="screen"/>
          <a:srcRect l="18763"/>
          <a:stretch>
            <a:fillRect/>
          </a:stretch>
        </p:blipFill>
        <p:spPr>
          <a:xfrm>
            <a:off x="0" y="1949300"/>
            <a:ext cx="3563888" cy="3113988"/>
          </a:xfrm>
          <a:prstGeom prst="rect">
            <a:avLst/>
          </a:prstGeom>
        </p:spPr>
      </p:pic>
      <p:graphicFrame>
        <p:nvGraphicFramePr>
          <p:cNvPr id="12" name="Object 2"/>
          <p:cNvGraphicFramePr>
            <a:graphicFrameLocks noChangeAspect="1"/>
          </p:cNvGraphicFramePr>
          <p:nvPr/>
        </p:nvGraphicFramePr>
        <p:xfrm>
          <a:off x="0" y="1951066"/>
          <a:ext cx="3563888" cy="4233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44" name="Photo Editor Photo" r:id="rId5" imgW="2495238" imgH="3115110" progId="">
                  <p:embed/>
                </p:oleObj>
              </mc:Choice>
              <mc:Fallback>
                <p:oleObj name="Photo Editor Photo" r:id="rId5" imgW="2495238" imgH="311511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51066"/>
                        <a:ext cx="3563888" cy="42332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 descr="IMG_1118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" y="4149080"/>
            <a:ext cx="3611894" cy="2708920"/>
          </a:xfrm>
          <a:prstGeom prst="rect">
            <a:avLst/>
          </a:prstGeom>
        </p:spPr>
      </p:pic>
      <p:pic>
        <p:nvPicPr>
          <p:cNvPr id="17" name="Picture 4" descr="IMG_0578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>
            <a:off x="3563888" y="2752725"/>
            <a:ext cx="3079750" cy="4105275"/>
          </a:xfrm>
          <a:prstGeom prst="rect">
            <a:avLst/>
          </a:prstGeom>
          <a:noFill/>
          <a:ln/>
        </p:spPr>
      </p:pic>
      <p:pic>
        <p:nvPicPr>
          <p:cNvPr id="18" name="Picture 7" descr="scan0007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6660232" y="3187678"/>
            <a:ext cx="2483768" cy="3670322"/>
          </a:xfrm>
          <a:prstGeom prst="rect">
            <a:avLst/>
          </a:prstGeom>
          <a:noFill/>
        </p:spPr>
      </p:pic>
      <p:pic>
        <p:nvPicPr>
          <p:cNvPr id="15" name="Picture 7" descr="cane harvest John Gasparotto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-1044624" y="0"/>
            <a:ext cx="5016539" cy="3230954"/>
          </a:xfrm>
          <a:prstGeom prst="rect">
            <a:avLst/>
          </a:prstGeom>
          <a:noFill/>
        </p:spPr>
      </p:pic>
      <p:pic>
        <p:nvPicPr>
          <p:cNvPr id="10" name="Picture 5" descr="IMG_0821"/>
          <p:cNvPicPr>
            <a:picLocks noChangeAspect="1" noChangeArrowheads="1"/>
          </p:cNvPicPr>
          <p:nvPr/>
        </p:nvPicPr>
        <p:blipFill>
          <a:blip r:embed="rId11" cstate="screen"/>
          <a:srcRect r="32730"/>
          <a:stretch>
            <a:fillRect/>
          </a:stretch>
        </p:blipFill>
        <p:spPr bwMode="auto">
          <a:xfrm>
            <a:off x="3131840" y="-459432"/>
            <a:ext cx="3203848" cy="3571989"/>
          </a:xfrm>
          <a:prstGeom prst="rect">
            <a:avLst/>
          </a:prstGeom>
          <a:noFill/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090612" y="2564904"/>
            <a:ext cx="8053388" cy="666050"/>
          </a:xfrm>
          <a:prstGeom prst="rect">
            <a:avLst/>
          </a:prstGeom>
          <a:solidFill>
            <a:srgbClr val="E4E4E4">
              <a:alpha val="89020"/>
            </a:srgbClr>
          </a:solidFill>
        </p:spPr>
        <p:txBody>
          <a:bodyPr/>
          <a:lstStyle/>
          <a:p>
            <a:pPr marL="288925" indent="-288925">
              <a:spcBef>
                <a:spcPct val="50000"/>
              </a:spcBef>
              <a:buClr>
                <a:srgbClr val="408000"/>
              </a:buClr>
              <a:buSzPct val="85000"/>
              <a:buFont typeface="Wingdings" pitchFamily="2" charset="2"/>
              <a:buChar char="n"/>
              <a:defRPr/>
            </a:pPr>
            <a:r>
              <a:rPr lang="en-US" sz="2800" kern="0" dirty="0">
                <a:solidFill>
                  <a:srgbClr val="000000"/>
                </a:solidFill>
                <a:latin typeface="Arial"/>
              </a:rPr>
              <a:t>What is the best use of </a:t>
            </a:r>
            <a:r>
              <a:rPr lang="en-US" sz="2800" kern="0" dirty="0" smtClean="0">
                <a:solidFill>
                  <a:srgbClr val="000000"/>
                </a:solidFill>
                <a:latin typeface="Arial"/>
              </a:rPr>
              <a:t>biomass resources?</a:t>
            </a:r>
            <a:endParaRPr lang="en-US" sz="2800" kern="0" dirty="0">
              <a:solidFill>
                <a:srgbClr val="000000"/>
              </a:solidFill>
              <a:latin typeface="Arial"/>
            </a:endParaRPr>
          </a:p>
          <a:p>
            <a:pPr marL="288925" indent="-288925">
              <a:spcBef>
                <a:spcPct val="50000"/>
              </a:spcBef>
              <a:buClr>
                <a:srgbClr val="408000"/>
              </a:buClr>
              <a:buSzPct val="85000"/>
              <a:buFont typeface="Wingdings" pitchFamily="2" charset="2"/>
              <a:buChar char="n"/>
              <a:defRPr/>
            </a:pPr>
            <a:endParaRPr lang="en-US" sz="2800" kern="0" dirty="0">
              <a:solidFill>
                <a:srgbClr val="000000"/>
              </a:solidFill>
              <a:latin typeface="Arial"/>
            </a:endParaRPr>
          </a:p>
          <a:p>
            <a:pPr marL="288925" indent="-288925">
              <a:spcBef>
                <a:spcPct val="50000"/>
              </a:spcBef>
              <a:buClr>
                <a:srgbClr val="408000"/>
              </a:buClr>
              <a:buSzPct val="85000"/>
              <a:buFont typeface="Wingdings" pitchFamily="2" charset="2"/>
              <a:buChar char="n"/>
              <a:defRPr/>
            </a:pPr>
            <a:endParaRPr lang="en-US" sz="2200" kern="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69547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Costs of climate change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268413"/>
            <a:ext cx="5164830" cy="5369580"/>
          </a:xfrm>
        </p:spPr>
        <p:txBody>
          <a:bodyPr/>
          <a:lstStyle/>
          <a:p>
            <a:pPr marL="0" indent="0" defTabSz="914210" eaLnBrk="1" hangingPunct="1">
              <a:spcBef>
                <a:spcPct val="50000"/>
              </a:spcBef>
              <a:buClr>
                <a:srgbClr val="408000"/>
              </a:buClr>
              <a:buSzPct val="85000"/>
              <a:buNone/>
            </a:pPr>
            <a:r>
              <a:rPr lang="en-AU" sz="2400" dirty="0">
                <a:latin typeface="Arial" charset="0"/>
              </a:rPr>
              <a:t>In 2010, climate change cost:</a:t>
            </a:r>
          </a:p>
          <a:p>
            <a:pPr marL="168275" indent="-288925" defTabSz="914210" eaLnBrk="1" hangingPunct="1">
              <a:spcBef>
                <a:spcPct val="50000"/>
              </a:spcBef>
              <a:buClr>
                <a:srgbClr val="408000"/>
              </a:buClr>
              <a:buSzPct val="85000"/>
              <a:buFont typeface="Wingdings" charset="2"/>
              <a:buChar char="n"/>
            </a:pPr>
            <a:r>
              <a:rPr lang="en-AU" sz="2400" dirty="0">
                <a:latin typeface="Arial" charset="0"/>
              </a:rPr>
              <a:t>700 billion USD </a:t>
            </a:r>
          </a:p>
          <a:p>
            <a:pPr marL="1079346" lvl="1" indent="-457200" defTabSz="914210" eaLnBrk="1" hangingPunct="1">
              <a:spcBef>
                <a:spcPct val="50000"/>
              </a:spcBef>
              <a:buClr>
                <a:srgbClr val="408000"/>
              </a:buClr>
              <a:buSzPct val="85000"/>
              <a:buFont typeface="Wingdings" pitchFamily="2" charset="2"/>
              <a:buChar char="Ø"/>
            </a:pPr>
            <a:r>
              <a:rPr lang="en-AU" sz="2400" dirty="0">
                <a:latin typeface="Arial" charset="0"/>
              </a:rPr>
              <a:t>0.9% global GDP</a:t>
            </a:r>
          </a:p>
          <a:p>
            <a:pPr marL="168275" indent="-288925" defTabSz="914210" eaLnBrk="1" hangingPunct="1">
              <a:spcBef>
                <a:spcPct val="50000"/>
              </a:spcBef>
              <a:buClr>
                <a:srgbClr val="408000"/>
              </a:buClr>
              <a:buSzPct val="85000"/>
              <a:buFont typeface="Wingdings" charset="2"/>
              <a:buChar char="n"/>
            </a:pPr>
            <a:r>
              <a:rPr lang="en-AU" sz="2400" dirty="0" smtClean="0">
                <a:latin typeface="Arial" charset="0"/>
              </a:rPr>
              <a:t>400,000 </a:t>
            </a:r>
            <a:r>
              <a:rPr lang="en-AU" sz="2400" dirty="0">
                <a:latin typeface="Arial" charset="0"/>
              </a:rPr>
              <a:t>deaths per year – </a:t>
            </a:r>
            <a:r>
              <a:rPr lang="en-AU" sz="2400" dirty="0" smtClean="0">
                <a:latin typeface="Arial" charset="0"/>
              </a:rPr>
              <a:t/>
            </a:r>
            <a:br>
              <a:rPr lang="en-AU" sz="2400" dirty="0" smtClean="0">
                <a:latin typeface="Arial" charset="0"/>
              </a:rPr>
            </a:br>
            <a:r>
              <a:rPr lang="en-AU" sz="2400" dirty="0" smtClean="0">
                <a:latin typeface="Arial" charset="0"/>
              </a:rPr>
              <a:t>90</a:t>
            </a:r>
            <a:r>
              <a:rPr lang="en-AU" sz="2400" dirty="0">
                <a:latin typeface="Arial" charset="0"/>
              </a:rPr>
              <a:t>% children</a:t>
            </a:r>
          </a:p>
          <a:p>
            <a:pPr marL="0" indent="0" defTabSz="914210" eaLnBrk="1" hangingPunct="1">
              <a:spcBef>
                <a:spcPct val="50000"/>
              </a:spcBef>
              <a:buClr>
                <a:srgbClr val="408000"/>
              </a:buClr>
              <a:buSzPct val="85000"/>
              <a:buNone/>
            </a:pPr>
            <a:endParaRPr lang="en-AU" sz="2400" dirty="0" smtClean="0">
              <a:latin typeface="Arial" charset="0"/>
            </a:endParaRPr>
          </a:p>
          <a:p>
            <a:pPr marL="0" indent="0" defTabSz="914210" eaLnBrk="1" hangingPunct="1">
              <a:spcBef>
                <a:spcPct val="50000"/>
              </a:spcBef>
              <a:buClr>
                <a:srgbClr val="408000"/>
              </a:buClr>
              <a:buSzPct val="85000"/>
              <a:buNone/>
            </a:pPr>
            <a:r>
              <a:rPr lang="en-AU" sz="2400" dirty="0" smtClean="0">
                <a:latin typeface="Arial" charset="0"/>
              </a:rPr>
              <a:t>Climate </a:t>
            </a:r>
            <a:r>
              <a:rPr lang="en-AU" sz="2400" dirty="0">
                <a:latin typeface="Arial" charset="0"/>
              </a:rPr>
              <a:t>change + Carbon economy </a:t>
            </a:r>
          </a:p>
          <a:p>
            <a:pPr marL="168275" lvl="1" indent="-288925" defTabSz="914210" eaLnBrk="1" hangingPunct="1">
              <a:spcBef>
                <a:spcPct val="50000"/>
              </a:spcBef>
              <a:buClr>
                <a:srgbClr val="408000"/>
              </a:buClr>
              <a:buSzPct val="85000"/>
              <a:buFont typeface="Wingdings" charset="2"/>
              <a:buChar char="n"/>
            </a:pPr>
            <a:r>
              <a:rPr lang="en-AU" sz="2400" dirty="0">
                <a:latin typeface="Arial" charset="0"/>
              </a:rPr>
              <a:t>costs 1.2 trillion USD</a:t>
            </a:r>
          </a:p>
          <a:p>
            <a:pPr marL="168275" lvl="1" indent="-288925" defTabSz="914210" eaLnBrk="1" hangingPunct="1">
              <a:spcBef>
                <a:spcPct val="50000"/>
              </a:spcBef>
              <a:buClr>
                <a:srgbClr val="408000"/>
              </a:buClr>
              <a:buSzPct val="85000"/>
              <a:buFont typeface="Wingdings" charset="2"/>
              <a:buChar char="n"/>
            </a:pPr>
            <a:r>
              <a:rPr lang="en-AU" sz="2400" dirty="0">
                <a:latin typeface="Arial" charset="0"/>
              </a:rPr>
              <a:t>kills 4.975 </a:t>
            </a:r>
            <a:r>
              <a:rPr lang="en-AU" sz="2400" dirty="0" smtClean="0">
                <a:latin typeface="Arial" charset="0"/>
              </a:rPr>
              <a:t>million</a:t>
            </a:r>
            <a:endParaRPr lang="en-AU" sz="2400" dirty="0"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6453336"/>
            <a:ext cx="3888432" cy="369314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dirty="0" smtClean="0">
                <a:solidFill>
                  <a:prstClr val="black"/>
                </a:solidFill>
                <a:latin typeface="Calibri"/>
              </a:rPr>
              <a:t>DARA, 2012</a:t>
            </a:r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382" y="2608606"/>
            <a:ext cx="3407504" cy="4195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40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know about biochar?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700808"/>
            <a:ext cx="8136904" cy="4114800"/>
          </a:xfrm>
        </p:spPr>
        <p:txBody>
          <a:bodyPr/>
          <a:lstStyle/>
          <a:p>
            <a:r>
              <a:rPr lang="en-US" dirty="0"/>
              <a:t>Biochar can  increase plant yield</a:t>
            </a:r>
          </a:p>
          <a:p>
            <a:pPr lvl="1"/>
            <a:r>
              <a:rPr lang="en-US" sz="2200" dirty="0">
                <a:ea typeface="+mn-ea"/>
                <a:cs typeface="+mn-cs"/>
              </a:rPr>
              <a:t>But not all plants / all soils</a:t>
            </a:r>
          </a:p>
          <a:p>
            <a:r>
              <a:rPr lang="en-US" dirty="0"/>
              <a:t>Biochar is resistant to decomposition</a:t>
            </a:r>
          </a:p>
          <a:p>
            <a:pPr lvl="1"/>
            <a:r>
              <a:rPr lang="en-US" sz="2200" dirty="0">
                <a:ea typeface="+mn-ea"/>
                <a:cs typeface="+mn-cs"/>
              </a:rPr>
              <a:t>But some biochars are more resistant than others</a:t>
            </a:r>
          </a:p>
          <a:p>
            <a:r>
              <a:rPr lang="en-US" dirty="0"/>
              <a:t>Biochar can reduce nitrous oxide emissions</a:t>
            </a:r>
          </a:p>
          <a:p>
            <a:pPr lvl="1"/>
            <a:r>
              <a:rPr lang="en-US" sz="2200" dirty="0">
                <a:ea typeface="+mn-ea"/>
                <a:cs typeface="+mn-cs"/>
              </a:rPr>
              <a:t>But not from nitrification</a:t>
            </a:r>
          </a:p>
          <a:p>
            <a:r>
              <a:rPr lang="en-US" dirty="0"/>
              <a:t>Biochar </a:t>
            </a:r>
            <a:r>
              <a:rPr lang="en-US" i="1" dirty="0"/>
              <a:t>can</a:t>
            </a:r>
            <a:r>
              <a:rPr lang="en-US" dirty="0"/>
              <a:t> deliver net greenhouse gas mitigation</a:t>
            </a:r>
          </a:p>
          <a:p>
            <a:pPr lvl="1"/>
            <a:r>
              <a:rPr lang="en-US" dirty="0" smtClean="0"/>
              <a:t>If made appropriately; Other </a:t>
            </a:r>
            <a:r>
              <a:rPr lang="en-US" dirty="0"/>
              <a:t>options </a:t>
            </a:r>
            <a:r>
              <a:rPr lang="en-US" dirty="0" smtClean="0"/>
              <a:t>may give </a:t>
            </a:r>
            <a:r>
              <a:rPr lang="en-US" dirty="0"/>
              <a:t>greater </a:t>
            </a:r>
            <a:r>
              <a:rPr lang="en-US" dirty="0" smtClean="0"/>
              <a:t>mitigation</a:t>
            </a:r>
          </a:p>
          <a:p>
            <a:r>
              <a:rPr lang="en-US" dirty="0" smtClean="0"/>
              <a:t>Biochar could contaminate soil</a:t>
            </a:r>
          </a:p>
          <a:p>
            <a:pPr lvl="1"/>
            <a:r>
              <a:rPr lang="en-US" dirty="0" smtClean="0"/>
              <a:t>But only if made from contaminated feedstock</a:t>
            </a:r>
            <a:endParaRPr lang="en-US" dirty="0"/>
          </a:p>
          <a:p>
            <a:r>
              <a:rPr lang="en-US" dirty="0" smtClean="0"/>
              <a:t>Some unintended consequences</a:t>
            </a:r>
          </a:p>
          <a:p>
            <a:pPr lvl="1"/>
            <a:r>
              <a:rPr lang="en-US" dirty="0" smtClean="0"/>
              <a:t>Biochar can reduce efficacy of herbicides</a:t>
            </a:r>
          </a:p>
          <a:p>
            <a:pPr lvl="1"/>
            <a:endParaRPr lang="en-A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b="1"/>
              <a:t>To pyrolyse, or not to pyrolyse….</a:t>
            </a:r>
          </a:p>
        </p:txBody>
      </p:sp>
      <p:pic>
        <p:nvPicPr>
          <p:cNvPr id="3075" name="Picture 3" descr="BEST biochar pilot pl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341438"/>
            <a:ext cx="3529012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341438"/>
            <a:ext cx="3241675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SC01851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4494213"/>
            <a:ext cx="3313113" cy="221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3851275" y="2708275"/>
            <a:ext cx="433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>
            <a:off x="3059113" y="3644900"/>
            <a:ext cx="144145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359275" y="4122738"/>
            <a:ext cx="4117975" cy="1631950"/>
          </a:xfrm>
          <a:noFill/>
          <a:ln/>
        </p:spPr>
        <p:txBody>
          <a:bodyPr lIns="36000" tIns="36000" rIns="36000" bIns="36000"/>
          <a:lstStyle/>
          <a:p>
            <a:r>
              <a:rPr lang="en-AU" sz="1800">
                <a:latin typeface="Arial Narrow" pitchFamily="34" charset="0"/>
              </a:rPr>
              <a:t>Biosecurity</a:t>
            </a:r>
          </a:p>
          <a:p>
            <a:r>
              <a:rPr lang="en-AU" sz="1800">
                <a:latin typeface="Arial Narrow" pitchFamily="34" charset="0"/>
              </a:rPr>
              <a:t>Odour</a:t>
            </a:r>
          </a:p>
          <a:p>
            <a:r>
              <a:rPr lang="en-AU" sz="1800">
                <a:latin typeface="Arial Narrow" pitchFamily="34" charset="0"/>
              </a:rPr>
              <a:t>Concentration of C and nutrients</a:t>
            </a:r>
          </a:p>
          <a:p>
            <a:r>
              <a:rPr lang="en-AU" sz="1800">
                <a:latin typeface="Arial Narrow" pitchFamily="34" charset="0"/>
              </a:rPr>
              <a:t>Transport costs</a:t>
            </a:r>
          </a:p>
          <a:p>
            <a:r>
              <a:rPr lang="en-AU" sz="1800">
                <a:latin typeface="Arial Narrow" pitchFamily="34" charset="0"/>
              </a:rPr>
              <a:t>Beneficial agricultural reuse?</a:t>
            </a:r>
          </a:p>
          <a:p>
            <a:r>
              <a:rPr lang="en-AU" sz="1800">
                <a:latin typeface="Arial Narrow" pitchFamily="34" charset="0"/>
              </a:rPr>
              <a:t>Renewable energy- electricity, thermal.</a:t>
            </a:r>
          </a:p>
        </p:txBody>
      </p:sp>
    </p:spTree>
    <p:extLst>
      <p:ext uri="{BB962C8B-B14F-4D97-AF65-F5344CB8AC3E}">
        <p14:creationId xmlns:p14="http://schemas.microsoft.com/office/powerpoint/2010/main" val="1865463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b="1"/>
              <a:t>A DAFF field trial comparing pyrolysed vs unpyrolysed poultry litter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700213"/>
            <a:ext cx="2874963" cy="1584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AU" sz="2400">
                <a:latin typeface="Arial Narrow" pitchFamily="34" charset="0"/>
              </a:rPr>
              <a:t>Productivity</a:t>
            </a:r>
          </a:p>
          <a:p>
            <a:r>
              <a:rPr lang="en-AU" sz="2400">
                <a:latin typeface="Arial Narrow" pitchFamily="34" charset="0"/>
              </a:rPr>
              <a:t>N-use efficiency</a:t>
            </a:r>
          </a:p>
          <a:p>
            <a:r>
              <a:rPr lang="en-AU" sz="2400">
                <a:latin typeface="Arial Narrow" pitchFamily="34" charset="0"/>
              </a:rPr>
              <a:t>Emissions of greenhouse gases</a:t>
            </a:r>
          </a:p>
        </p:txBody>
      </p:sp>
      <p:graphicFrame>
        <p:nvGraphicFramePr>
          <p:cNvPr id="4100" name="Group 4"/>
          <p:cNvGraphicFramePr>
            <a:graphicFrameLocks noGrp="1"/>
          </p:cNvGraphicFramePr>
          <p:nvPr>
            <p:ph sz="half" idx="2"/>
          </p:nvPr>
        </p:nvGraphicFramePr>
        <p:xfrm>
          <a:off x="3419475" y="1700213"/>
          <a:ext cx="5033963" cy="4657092"/>
        </p:xfrm>
        <a:graphic>
          <a:graphicData uri="http://schemas.openxmlformats.org/drawingml/2006/table">
            <a:tbl>
              <a:tblPr/>
              <a:tblGrid>
                <a:gridCol w="1366838"/>
                <a:gridCol w="1582737"/>
                <a:gridCol w="1042988"/>
                <a:gridCol w="1041400"/>
              </a:tblGrid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Total amendment weight t dry matter /ha</a:t>
                      </a:r>
                      <a:endParaRPr kumimoji="0" lang="en-A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Total C addition</a:t>
                      </a:r>
                      <a:endParaRPr kumimoji="0" lang="en-A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t/ha</a:t>
                      </a:r>
                      <a:endParaRPr kumimoji="0" lang="en-A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Total available N addition</a:t>
                      </a:r>
                      <a:endParaRPr kumimoji="0" lang="en-A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Units N/ha</a:t>
                      </a:r>
                      <a:endParaRPr kumimoji="0" lang="en-A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Biochar</a:t>
                      </a:r>
                      <a:endParaRPr kumimoji="0" lang="en-A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10.0</a:t>
                      </a:r>
                      <a:endParaRPr kumimoji="0" lang="en-A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4.5 </a:t>
                      </a:r>
                      <a:endParaRPr kumimoji="0" lang="en-A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&lt;1</a:t>
                      </a:r>
                      <a:endParaRPr kumimoji="0" lang="en-A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5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*Poultry litter</a:t>
                      </a:r>
                      <a:endParaRPr kumimoji="0" lang="en-A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11.84 </a:t>
                      </a:r>
                      <a:endParaRPr kumimoji="0" lang="en-A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4.5 </a:t>
                      </a:r>
                      <a:endParaRPr kumimoji="0" lang="en-A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60</a:t>
                      </a:r>
                      <a:endParaRPr kumimoji="0" lang="en-A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*Urea</a:t>
                      </a:r>
                      <a:endParaRPr kumimoji="0" lang="en-A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0.252</a:t>
                      </a:r>
                      <a:endParaRPr kumimoji="0" lang="en-A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&lt;0.1</a:t>
                      </a:r>
                      <a:endParaRPr kumimoji="0" lang="en-A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116</a:t>
                      </a:r>
                      <a:endParaRPr kumimoji="0" lang="en-A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5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*Biochar plus urea</a:t>
                      </a:r>
                      <a:endParaRPr kumimoji="0" lang="en-A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10 + 0.252</a:t>
                      </a:r>
                      <a:endParaRPr kumimoji="0" lang="en-A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4.5</a:t>
                      </a:r>
                      <a:endParaRPr kumimoji="0" lang="en-A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116</a:t>
                      </a:r>
                      <a:endParaRPr kumimoji="0" lang="en-A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6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Biochar plus poultry litter</a:t>
                      </a:r>
                      <a:endParaRPr kumimoji="0" lang="en-A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10+ 11.84</a:t>
                      </a:r>
                      <a:endParaRPr kumimoji="0" lang="en-A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9.0</a:t>
                      </a:r>
                      <a:endParaRPr kumimoji="0" lang="en-A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60</a:t>
                      </a:r>
                      <a:endParaRPr kumimoji="0" lang="en-A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nil</a:t>
                      </a:r>
                      <a:endParaRPr kumimoji="0" lang="en-A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A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A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A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27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r>
              <a:rPr lang="en-AU" sz="3200" b="1"/>
              <a:t>Basic properties of amendments</a:t>
            </a:r>
          </a:p>
        </p:txBody>
      </p:sp>
      <p:graphicFrame>
        <p:nvGraphicFramePr>
          <p:cNvPr id="5206" name="Group 86"/>
          <p:cNvGraphicFramePr>
            <a:graphicFrameLocks noGrp="1"/>
          </p:cNvGraphicFramePr>
          <p:nvPr>
            <p:ph idx="1"/>
          </p:nvPr>
        </p:nvGraphicFramePr>
        <p:xfrm>
          <a:off x="395288" y="836613"/>
          <a:ext cx="7561262" cy="4544061"/>
        </p:xfrm>
        <a:graphic>
          <a:graphicData uri="http://schemas.openxmlformats.org/drawingml/2006/table">
            <a:tbl>
              <a:tblPr/>
              <a:tblGrid>
                <a:gridCol w="3484562"/>
                <a:gridCol w="1628775"/>
                <a:gridCol w="1223963"/>
                <a:gridCol w="1223962"/>
              </a:tblGrid>
              <a:tr h="550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Unit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Poultry biochar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Raw Poultry litter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Total Carbon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%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45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37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Total Nitrogen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%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3.3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3.1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Total Phosphorus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%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2.9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1.8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Potassium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%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2.7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1.7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pH (CaCl2)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pH units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8.2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6.7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Acid Neutralising Capacity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% CaCO3 equivalent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5.3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5.2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KCl extractable Ammonium-N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mg/kg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34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4,900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KCl extractable Nitrate-N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mg/kg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28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Water Soluble Phosphorus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mg/kg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2,500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6,600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Citrate Insoluble Phosphorus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mg/kg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9,200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1,500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Citrate Soluble Phosphorus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mg/kg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17,000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10,000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Available Phosphorus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mg/kg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20,000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17,000</a:t>
                      </a: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145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/>
          <a:lstStyle/>
          <a:p>
            <a:r>
              <a:rPr lang="en-AU" sz="3200" b="1" dirty="0" smtClean="0"/>
              <a:t>Biochar vs raw poultry litter (PL):</a:t>
            </a:r>
            <a:br>
              <a:rPr lang="en-AU" sz="3200" b="1" dirty="0" smtClean="0"/>
            </a:br>
            <a:r>
              <a:rPr lang="en-AU" sz="3200" b="1" dirty="0" smtClean="0"/>
              <a:t> impact on corn</a:t>
            </a:r>
            <a:endParaRPr lang="en-AU" sz="3200" b="1" dirty="0"/>
          </a:p>
        </p:txBody>
      </p:sp>
      <p:graphicFrame>
        <p:nvGraphicFramePr>
          <p:cNvPr id="8195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102414"/>
              </p:ext>
            </p:extLst>
          </p:nvPr>
        </p:nvGraphicFramePr>
        <p:xfrm>
          <a:off x="1259632" y="1916832"/>
          <a:ext cx="6264696" cy="4418140"/>
        </p:xfrm>
        <a:graphic>
          <a:graphicData uri="http://schemas.openxmlformats.org/drawingml/2006/table">
            <a:tbl>
              <a:tblPr/>
              <a:tblGrid>
                <a:gridCol w="1728192"/>
                <a:gridCol w="1440160"/>
                <a:gridCol w="1440160"/>
                <a:gridCol w="1656184"/>
              </a:tblGrid>
              <a:tr h="7556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Treatment</a:t>
                      </a:r>
                      <a:endParaRPr kumimoji="0" lang="en-A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4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Corn Yield (t/ha fresh cob)</a:t>
                      </a:r>
                      <a:endParaRPr kumimoji="0" lang="en-A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4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Total AG Dry matter (t/ha)</a:t>
                      </a:r>
                      <a:endParaRPr kumimoji="0" lang="en-A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4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Total N uptake (t/ha)</a:t>
                      </a:r>
                      <a:endParaRPr kumimoji="0" lang="en-A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4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Control</a:t>
                      </a:r>
                      <a:endParaRPr kumimoji="0" lang="en-A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4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18.3</a:t>
                      </a:r>
                      <a:endParaRPr kumimoji="0" lang="en-A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4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6.48</a:t>
                      </a:r>
                      <a:endParaRPr kumimoji="0" lang="en-A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4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0.17</a:t>
                      </a:r>
                      <a:endParaRPr kumimoji="0" lang="en-A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4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Urea</a:t>
                      </a:r>
                      <a:endParaRPr kumimoji="0" lang="en-A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4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22.6</a:t>
                      </a:r>
                      <a:endParaRPr kumimoji="0" lang="en-A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4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8.28</a:t>
                      </a:r>
                      <a:endParaRPr kumimoji="0" lang="en-A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4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0.23</a:t>
                      </a:r>
                      <a:endParaRPr kumimoji="0" lang="en-A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4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PL</a:t>
                      </a:r>
                      <a:endParaRPr kumimoji="0" lang="en-A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4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27.5</a:t>
                      </a:r>
                      <a:endParaRPr kumimoji="0" lang="en-A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4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13.1</a:t>
                      </a:r>
                      <a:endParaRPr kumimoji="0" lang="en-A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4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0.32</a:t>
                      </a:r>
                      <a:endParaRPr kumimoji="0" lang="en-A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4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Biochar</a:t>
                      </a:r>
                      <a:endParaRPr kumimoji="0" lang="en-A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4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31.5</a:t>
                      </a:r>
                      <a:endParaRPr kumimoji="0" lang="en-A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4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11.2</a:t>
                      </a:r>
                      <a:endParaRPr kumimoji="0" lang="en-A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4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0.30</a:t>
                      </a:r>
                      <a:endParaRPr kumimoji="0" lang="en-A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4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Biochar+Urea</a:t>
                      </a:r>
                      <a:endParaRPr kumimoji="0" lang="en-A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4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25.0</a:t>
                      </a:r>
                      <a:endParaRPr kumimoji="0" lang="en-A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4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9.30</a:t>
                      </a:r>
                      <a:endParaRPr kumimoji="0" lang="en-A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4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0.24</a:t>
                      </a:r>
                      <a:endParaRPr kumimoji="0" lang="en-A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4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Biochar+PL</a:t>
                      </a:r>
                      <a:endParaRPr kumimoji="0" lang="en-A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4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28.7</a:t>
                      </a:r>
                      <a:endParaRPr kumimoji="0" lang="en-A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4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13.5</a:t>
                      </a:r>
                      <a:endParaRPr kumimoji="0" lang="en-A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4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0.36</a:t>
                      </a:r>
                      <a:endParaRPr kumimoji="0" lang="en-A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4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2300">
                <a:tc>
                  <a:txBody>
                    <a:bodyPr/>
                    <a:lstStyle/>
                    <a:p>
                      <a:r>
                        <a:rPr lang="en-AU" sz="2400" dirty="0" err="1" smtClean="0"/>
                        <a:t>lsd</a:t>
                      </a:r>
                      <a:endParaRPr lang="en-AU" sz="2400" dirty="0"/>
                    </a:p>
                  </a:txBody>
                  <a:tcPr marL="54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4.4</a:t>
                      </a:r>
                      <a:endParaRPr kumimoji="0" lang="en-A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4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3.4</a:t>
                      </a:r>
                      <a:endParaRPr kumimoji="0" lang="en-A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4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0.07</a:t>
                      </a:r>
                      <a:endParaRPr kumimoji="0" lang="en-A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54000" marR="36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4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2800"/>
              <a:t>Pyrolysing poultry litter to biochar has similar benefits on crop production but results in significantly lower emissions of N</a:t>
            </a:r>
            <a:r>
              <a:rPr lang="en-AU" sz="2800" baseline="-25000"/>
              <a:t>2</a:t>
            </a:r>
            <a:r>
              <a:rPr lang="en-AU" sz="2800"/>
              <a:t>O</a:t>
            </a:r>
          </a:p>
          <a:p>
            <a:r>
              <a:rPr lang="en-AU" sz="2800"/>
              <a:t>Poultry litter biochar ameliorates a range of constraints- particularly P nutrition, allowing higher N use efficiency</a:t>
            </a:r>
          </a:p>
          <a:p>
            <a:r>
              <a:rPr lang="en-AU" sz="2800"/>
              <a:t>Labile C inputs from raw poultry litter induce (prime) native N mineralisation- higher N</a:t>
            </a:r>
            <a:r>
              <a:rPr lang="en-AU" sz="2800" baseline="-25000"/>
              <a:t>2</a:t>
            </a:r>
            <a:r>
              <a:rPr lang="en-AU" sz="2800"/>
              <a:t>O and CO</a:t>
            </a:r>
            <a:r>
              <a:rPr lang="en-AU" sz="2800" baseline="-25000"/>
              <a:t>2</a:t>
            </a:r>
            <a:r>
              <a:rPr lang="en-AU" sz="2800"/>
              <a:t>. 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843213" y="5661025"/>
            <a:ext cx="55483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tabLst>
                <a:tab pos="228600" algn="l"/>
                <a:tab pos="269875" algn="l"/>
              </a:tabLst>
            </a:pPr>
            <a:r>
              <a:rPr lang="en-US" sz="1200">
                <a:solidFill>
                  <a:srgbClr val="000000"/>
                </a:solidFill>
                <a:latin typeface="Arial" charset="0"/>
              </a:rPr>
              <a:t>Van Zwieten L, Kimber SW, Morris SG, Singh BP, Grace P, Scheer C, Rust J, Downie A, Cowie A (2013) Pyrolysing poultry litter reduces N2O and CO2 flux. Science of the Total Environment. http://dx.doi.org/10.1016/j.scitotenv.2013.02.054</a:t>
            </a:r>
          </a:p>
        </p:txBody>
      </p:sp>
    </p:spTree>
    <p:extLst>
      <p:ext uri="{BB962C8B-B14F-4D97-AF65-F5344CB8AC3E}">
        <p14:creationId xmlns:p14="http://schemas.microsoft.com/office/powerpoint/2010/main" val="3521804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5" name="Rectangle 5"/>
          <p:cNvSpPr>
            <a:spLocks noGrp="1" noChangeArrowheads="1"/>
          </p:cNvSpPr>
          <p:nvPr>
            <p:ph type="title"/>
          </p:nvPr>
        </p:nvSpPr>
        <p:spPr>
          <a:xfrm>
            <a:off x="500035" y="981075"/>
            <a:ext cx="8286808" cy="685800"/>
          </a:xfrm>
        </p:spPr>
        <p:txBody>
          <a:bodyPr/>
          <a:lstStyle/>
          <a:p>
            <a:r>
              <a:rPr lang="en-AU" sz="3200" dirty="0" smtClean="0"/>
              <a:t>Economic assessment for </a:t>
            </a:r>
            <a:r>
              <a:rPr lang="en-AU" sz="3200" dirty="0"/>
              <a:t>poultry </a:t>
            </a:r>
            <a:r>
              <a:rPr lang="en-AU" sz="3200" dirty="0" smtClean="0"/>
              <a:t>litter  biochar</a:t>
            </a:r>
            <a:endParaRPr lang="en-AU" sz="3200" dirty="0"/>
          </a:p>
        </p:txBody>
      </p:sp>
      <p:graphicFrame>
        <p:nvGraphicFramePr>
          <p:cNvPr id="276490" name="Object 10"/>
          <p:cNvGraphicFramePr>
            <a:graphicFrameLocks noGrp="1" noChangeAspect="1"/>
          </p:cNvGraphicFramePr>
          <p:nvPr>
            <p:ph idx="1"/>
          </p:nvPr>
        </p:nvGraphicFramePr>
        <p:xfrm>
          <a:off x="2124075" y="2349500"/>
          <a:ext cx="7345363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76" name="Chart" r:id="rId3" imgW="6153150" imgH="3638550" progId="Excel.Chart.8">
                  <p:embed/>
                </p:oleObj>
              </mc:Choice>
              <mc:Fallback>
                <p:oleObj name="Chart" r:id="rId3" imgW="6153150" imgH="363855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2349500"/>
                        <a:ext cx="7345363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01" name="Text Box 21"/>
          <p:cNvSpPr txBox="1">
            <a:spLocks noChangeArrowheads="1"/>
          </p:cNvSpPr>
          <p:nvPr/>
        </p:nvSpPr>
        <p:spPr bwMode="auto">
          <a:xfrm>
            <a:off x="231775" y="5100638"/>
            <a:ext cx="22510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en-AU" sz="2400" smtClean="0">
                <a:solidFill>
                  <a:srgbClr val="000000"/>
                </a:solidFill>
                <a:latin typeface="Arial Narrow" pitchFamily="34" charset="0"/>
              </a:rPr>
              <a:t>4t/hr poultry litter</a:t>
            </a:r>
          </a:p>
          <a:p>
            <a:pPr eaLnBrk="0" hangingPunct="0">
              <a:buFontTx/>
              <a:buChar char="•"/>
            </a:pPr>
            <a:r>
              <a:rPr lang="en-AU" sz="2400" smtClean="0">
                <a:solidFill>
                  <a:srgbClr val="000000"/>
                </a:solidFill>
                <a:latin typeface="Arial Narrow" pitchFamily="34" charset="0"/>
              </a:rPr>
              <a:t>2.3MW/h</a:t>
            </a:r>
          </a:p>
          <a:p>
            <a:pPr eaLnBrk="0" hangingPunct="0">
              <a:buFontTx/>
              <a:buChar char="•"/>
            </a:pPr>
            <a:r>
              <a:rPr lang="en-AU" sz="2400" smtClean="0">
                <a:solidFill>
                  <a:srgbClr val="000000"/>
                </a:solidFill>
                <a:latin typeface="Arial Narrow" pitchFamily="34" charset="0"/>
              </a:rPr>
              <a:t>38% biochar yield</a:t>
            </a:r>
          </a:p>
          <a:p>
            <a:pPr eaLnBrk="0" hangingPunct="0">
              <a:buFontTx/>
              <a:buChar char="•"/>
            </a:pPr>
            <a:r>
              <a:rPr lang="en-AU" sz="2400" smtClean="0">
                <a:solidFill>
                  <a:srgbClr val="000000"/>
                </a:solidFill>
                <a:latin typeface="Arial Narrow" pitchFamily="34" charset="0"/>
              </a:rPr>
              <a:t>60% C in biochar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971550" y="1916113"/>
            <a:ext cx="7226300" cy="2617787"/>
            <a:chOff x="612" y="1207"/>
            <a:chExt cx="4552" cy="1649"/>
          </a:xfrm>
        </p:grpSpPr>
        <p:sp>
          <p:nvSpPr>
            <p:cNvPr id="276493" name="Line 13"/>
            <p:cNvSpPr>
              <a:spLocks noChangeShapeType="1"/>
            </p:cNvSpPr>
            <p:nvPr/>
          </p:nvSpPr>
          <p:spPr bwMode="auto">
            <a:xfrm>
              <a:off x="4830" y="1933"/>
              <a:ext cx="0" cy="45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AU" sz="2400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276494" name="Text Box 14"/>
            <p:cNvSpPr txBox="1">
              <a:spLocks noChangeArrowheads="1"/>
            </p:cNvSpPr>
            <p:nvPr/>
          </p:nvSpPr>
          <p:spPr bwMode="auto">
            <a:xfrm>
              <a:off x="4513" y="1570"/>
              <a:ext cx="6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AU" sz="2400" smtClean="0">
                  <a:solidFill>
                    <a:srgbClr val="000000"/>
                  </a:solidFill>
                  <a:latin typeface="Arial Narrow" pitchFamily="34" charset="0"/>
                </a:rPr>
                <a:t>Biochar</a:t>
              </a:r>
            </a:p>
          </p:txBody>
        </p:sp>
        <p:sp>
          <p:nvSpPr>
            <p:cNvPr id="276495" name="Line 15"/>
            <p:cNvSpPr>
              <a:spLocks noChangeShapeType="1"/>
            </p:cNvSpPr>
            <p:nvPr/>
          </p:nvSpPr>
          <p:spPr bwMode="auto">
            <a:xfrm>
              <a:off x="2880" y="1842"/>
              <a:ext cx="0" cy="31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AU" sz="2400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276496" name="Line 16"/>
            <p:cNvSpPr>
              <a:spLocks noChangeShapeType="1"/>
            </p:cNvSpPr>
            <p:nvPr/>
          </p:nvSpPr>
          <p:spPr bwMode="auto">
            <a:xfrm>
              <a:off x="1791" y="1616"/>
              <a:ext cx="0" cy="86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AU" sz="2400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276497" name="Line 17"/>
            <p:cNvSpPr>
              <a:spLocks noChangeShapeType="1"/>
            </p:cNvSpPr>
            <p:nvPr/>
          </p:nvSpPr>
          <p:spPr bwMode="auto">
            <a:xfrm>
              <a:off x="3560" y="1570"/>
              <a:ext cx="0" cy="63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AU" sz="2400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276498" name="Text Box 18"/>
            <p:cNvSpPr txBox="1">
              <a:spLocks noChangeArrowheads="1"/>
            </p:cNvSpPr>
            <p:nvPr/>
          </p:nvSpPr>
          <p:spPr bwMode="auto">
            <a:xfrm>
              <a:off x="3061" y="1253"/>
              <a:ext cx="10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AU" sz="2400" smtClean="0">
                  <a:solidFill>
                    <a:srgbClr val="000000"/>
                  </a:solidFill>
                  <a:latin typeface="Arial Narrow" pitchFamily="34" charset="0"/>
                </a:rPr>
                <a:t>Carbon value</a:t>
              </a:r>
            </a:p>
          </p:txBody>
        </p:sp>
        <p:sp>
          <p:nvSpPr>
            <p:cNvPr id="276499" name="Text Box 19"/>
            <p:cNvSpPr txBox="1">
              <a:spLocks noChangeArrowheads="1"/>
            </p:cNvSpPr>
            <p:nvPr/>
          </p:nvSpPr>
          <p:spPr bwMode="auto">
            <a:xfrm>
              <a:off x="2109" y="1570"/>
              <a:ext cx="121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AU" sz="2400" smtClean="0">
                  <a:solidFill>
                    <a:srgbClr val="000000"/>
                  </a:solidFill>
                  <a:latin typeface="Arial Narrow" pitchFamily="34" charset="0"/>
                </a:rPr>
                <a:t>Electricity value</a:t>
              </a:r>
            </a:p>
          </p:txBody>
        </p:sp>
        <p:sp>
          <p:nvSpPr>
            <p:cNvPr id="276500" name="Text Box 20"/>
            <p:cNvSpPr txBox="1">
              <a:spLocks noChangeArrowheads="1"/>
            </p:cNvSpPr>
            <p:nvPr/>
          </p:nvSpPr>
          <p:spPr bwMode="auto">
            <a:xfrm>
              <a:off x="612" y="1207"/>
              <a:ext cx="1478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AU" sz="2400" smtClean="0">
                  <a:solidFill>
                    <a:srgbClr val="000000"/>
                  </a:solidFill>
                  <a:latin typeface="Arial Narrow" pitchFamily="34" charset="0"/>
                </a:rPr>
                <a:t>Renewable energy </a:t>
              </a:r>
            </a:p>
            <a:p>
              <a:pPr eaLnBrk="0" hangingPunct="0"/>
              <a:r>
                <a:rPr lang="en-AU" sz="2400" smtClean="0">
                  <a:solidFill>
                    <a:srgbClr val="000000"/>
                  </a:solidFill>
                  <a:latin typeface="Arial Narrow" pitchFamily="34" charset="0"/>
                </a:rPr>
                <a:t>certificates</a:t>
              </a:r>
            </a:p>
          </p:txBody>
        </p:sp>
        <p:sp>
          <p:nvSpPr>
            <p:cNvPr id="276502" name="Text Box 22"/>
            <p:cNvSpPr txBox="1">
              <a:spLocks noChangeArrowheads="1"/>
            </p:cNvSpPr>
            <p:nvPr/>
          </p:nvSpPr>
          <p:spPr bwMode="auto">
            <a:xfrm>
              <a:off x="4059" y="2568"/>
              <a:ext cx="5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AU" sz="2400" b="1" smtClean="0">
                  <a:solidFill>
                    <a:srgbClr val="000000"/>
                  </a:solidFill>
                  <a:latin typeface="Arial Narrow" pitchFamily="34" charset="0"/>
                </a:rPr>
                <a:t>$6.4M</a:t>
              </a:r>
            </a:p>
          </p:txBody>
        </p:sp>
        <p:sp>
          <p:nvSpPr>
            <p:cNvPr id="276503" name="Rectangle 23"/>
            <p:cNvSpPr>
              <a:spLocks noChangeArrowheads="1"/>
            </p:cNvSpPr>
            <p:nvPr/>
          </p:nvSpPr>
          <p:spPr bwMode="auto">
            <a:xfrm>
              <a:off x="2064" y="2251"/>
              <a:ext cx="4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AU" sz="2400" b="1" smtClean="0">
                  <a:solidFill>
                    <a:srgbClr val="000000"/>
                  </a:solidFill>
                  <a:latin typeface="Arial Narrow" pitchFamily="34" charset="0"/>
                </a:rPr>
                <a:t>$1M</a:t>
              </a:r>
            </a:p>
          </p:txBody>
        </p:sp>
        <p:sp>
          <p:nvSpPr>
            <p:cNvPr id="276504" name="Text Box 24"/>
            <p:cNvSpPr txBox="1">
              <a:spLocks noChangeArrowheads="1"/>
            </p:cNvSpPr>
            <p:nvPr/>
          </p:nvSpPr>
          <p:spPr bwMode="auto">
            <a:xfrm>
              <a:off x="2744" y="2115"/>
              <a:ext cx="6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AU" sz="2400" b="1" smtClean="0">
                  <a:solidFill>
                    <a:srgbClr val="000000"/>
                  </a:solidFill>
                  <a:latin typeface="Arial Narrow" pitchFamily="34" charset="0"/>
                </a:rPr>
                <a:t>$0.75M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643306" y="6215082"/>
            <a:ext cx="5214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Source: L. Van </a:t>
            </a:r>
            <a:r>
              <a:rPr lang="en-AU" dirty="0" err="1" smtClean="0"/>
              <a:t>Zwieten</a:t>
            </a:r>
            <a:r>
              <a:rPr lang="en-AU" dirty="0" smtClean="0"/>
              <a:t>  and L Orr I&amp;I NSW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908930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057400"/>
            <a:ext cx="8352928" cy="4800600"/>
          </a:xfrm>
        </p:spPr>
        <p:txBody>
          <a:bodyPr/>
          <a:lstStyle/>
          <a:p>
            <a:r>
              <a:rPr lang="en-US" dirty="0" smtClean="0"/>
              <a:t>Biochar can </a:t>
            </a:r>
            <a:r>
              <a:rPr lang="en-US" dirty="0" err="1" smtClean="0"/>
              <a:t>stabilise</a:t>
            </a:r>
            <a:r>
              <a:rPr lang="en-US" dirty="0" smtClean="0"/>
              <a:t> C for decades to centuries</a:t>
            </a:r>
          </a:p>
          <a:p>
            <a:r>
              <a:rPr lang="en-US" dirty="0" smtClean="0"/>
              <a:t>Biochar </a:t>
            </a:r>
            <a:r>
              <a:rPr lang="en-US" i="1" dirty="0" smtClean="0"/>
              <a:t>may</a:t>
            </a:r>
            <a:r>
              <a:rPr lang="en-US" dirty="0" smtClean="0"/>
              <a:t> deliver other climate benefits</a:t>
            </a:r>
          </a:p>
          <a:p>
            <a:r>
              <a:rPr lang="en-US" dirty="0" smtClean="0"/>
              <a:t>Biochar </a:t>
            </a:r>
            <a:r>
              <a:rPr lang="en-US" i="1" dirty="0" smtClean="0"/>
              <a:t>may not </a:t>
            </a:r>
            <a:r>
              <a:rPr lang="en-US" i="1" dirty="0" smtClean="0"/>
              <a:t>always </a:t>
            </a:r>
            <a:r>
              <a:rPr lang="en-US" dirty="0" smtClean="0"/>
              <a:t>be </a:t>
            </a:r>
            <a:r>
              <a:rPr lang="en-US" dirty="0" smtClean="0"/>
              <a:t>the best use of biomass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Biochar is beneficial when</a:t>
            </a:r>
          </a:p>
          <a:p>
            <a:r>
              <a:rPr lang="en-US" dirty="0" smtClean="0"/>
              <a:t>made from sustainably harvested and renewable biomass resources </a:t>
            </a:r>
          </a:p>
          <a:p>
            <a:r>
              <a:rPr lang="en-US" dirty="0" smtClean="0"/>
              <a:t>produced in a facility that controls emissions and harnesses heat for efficient beneficial use to displace GHG-intensive fuels</a:t>
            </a:r>
          </a:p>
          <a:p>
            <a:r>
              <a:rPr lang="en-US" dirty="0" smtClean="0"/>
              <a:t>applied with care,  to responsive  soil type / </a:t>
            </a:r>
            <a:r>
              <a:rPr lang="en-US" dirty="0" smtClean="0"/>
              <a:t>crop</a:t>
            </a:r>
          </a:p>
          <a:p>
            <a:r>
              <a:rPr lang="en-US" dirty="0"/>
              <a:t>f</a:t>
            </a:r>
            <a:r>
              <a:rPr lang="en-US" dirty="0" smtClean="0"/>
              <a:t>ormulated into designer amendments</a:t>
            </a: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Too late to avoid </a:t>
            </a:r>
            <a:r>
              <a:rPr lang="en-AU" b="1" dirty="0"/>
              <a:t>2° C </a:t>
            </a:r>
            <a:r>
              <a:rPr lang="en-AU" b="1" dirty="0" smtClean="0"/>
              <a:t>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1104" indent="-288925" defTabSz="914210">
              <a:spcBef>
                <a:spcPct val="50000"/>
              </a:spcBef>
              <a:buClr>
                <a:srgbClr val="408000"/>
              </a:buClr>
              <a:buSzPct val="85000"/>
              <a:buFont typeface="Wingdings" charset="2"/>
              <a:buChar char="n"/>
            </a:pPr>
            <a:r>
              <a:rPr lang="en-AU" sz="2800" kern="1200" dirty="0">
                <a:latin typeface="Arial" charset="0"/>
              </a:rPr>
              <a:t>2° C: target of the Copenhagen Accord to avoid catastrophic outcomes</a:t>
            </a:r>
          </a:p>
          <a:p>
            <a:pPr marL="511104" indent="-288925" defTabSz="914210">
              <a:spcBef>
                <a:spcPct val="50000"/>
              </a:spcBef>
              <a:buClr>
                <a:srgbClr val="408000"/>
              </a:buClr>
              <a:buSzPct val="85000"/>
              <a:buFont typeface="Wingdings" charset="2"/>
              <a:buChar char="n"/>
            </a:pPr>
            <a:r>
              <a:rPr lang="en-AU" sz="2800" kern="1200" dirty="0">
                <a:latin typeface="Arial" charset="0"/>
              </a:rPr>
              <a:t>Already increased by </a:t>
            </a:r>
            <a:r>
              <a:rPr lang="en-AU" sz="2800" kern="1200" dirty="0" smtClean="0">
                <a:latin typeface="Arial" charset="0"/>
              </a:rPr>
              <a:t>1 degree</a:t>
            </a:r>
            <a:endParaRPr lang="en-AU" sz="2800" kern="1200" dirty="0">
              <a:latin typeface="Arial" charset="0"/>
            </a:endParaRPr>
          </a:p>
          <a:p>
            <a:pPr marL="511104" indent="-288925" defTabSz="914210">
              <a:spcBef>
                <a:spcPct val="50000"/>
              </a:spcBef>
              <a:buClr>
                <a:srgbClr val="408000"/>
              </a:buClr>
              <a:buSzPct val="85000"/>
              <a:buFont typeface="Wingdings" charset="2"/>
              <a:buChar char="n"/>
            </a:pPr>
            <a:r>
              <a:rPr lang="en-AU" sz="2800" kern="1200" dirty="0">
                <a:latin typeface="Arial" charset="0"/>
              </a:rPr>
              <a:t>At least 0.5 </a:t>
            </a:r>
            <a:r>
              <a:rPr lang="en-AU" sz="2800" kern="1200" dirty="0" smtClean="0">
                <a:latin typeface="Arial" charset="0"/>
              </a:rPr>
              <a:t>degree unavoidable </a:t>
            </a:r>
          </a:p>
          <a:p>
            <a:pPr marL="511104" indent="-288925" defTabSz="914210">
              <a:spcBef>
                <a:spcPct val="50000"/>
              </a:spcBef>
              <a:buClr>
                <a:srgbClr val="408000"/>
              </a:buClr>
              <a:buSzPct val="85000"/>
              <a:buFont typeface="Wingdings" charset="2"/>
              <a:buChar char="n"/>
            </a:pPr>
            <a:r>
              <a:rPr lang="en-AU" sz="2800" kern="1200" dirty="0" smtClean="0">
                <a:latin typeface="Arial" charset="0"/>
              </a:rPr>
              <a:t>Without immediate and drastic action we cannot meet the </a:t>
            </a:r>
            <a:r>
              <a:rPr lang="en-AU" sz="2800" kern="1200" dirty="0">
                <a:latin typeface="Arial" charset="0"/>
              </a:rPr>
              <a:t>2° </a:t>
            </a:r>
            <a:r>
              <a:rPr lang="en-AU" sz="2800" kern="1200" dirty="0" smtClean="0">
                <a:latin typeface="Arial" charset="0"/>
              </a:rPr>
              <a:t>C target</a:t>
            </a:r>
          </a:p>
          <a:p>
            <a:pPr marL="511104" indent="-288925" defTabSz="914210">
              <a:spcBef>
                <a:spcPct val="50000"/>
              </a:spcBef>
              <a:buClr>
                <a:srgbClr val="408000"/>
              </a:buClr>
              <a:buSzPct val="85000"/>
              <a:buFont typeface="Wingdings" charset="2"/>
              <a:buChar char="n"/>
            </a:pPr>
            <a:r>
              <a:rPr lang="en-AU" sz="2800" kern="1200" dirty="0" err="1" smtClean="0">
                <a:latin typeface="Arial" charset="0"/>
              </a:rPr>
              <a:t>GEA</a:t>
            </a:r>
            <a:r>
              <a:rPr lang="en-AU" sz="2800" kern="1200" dirty="0" smtClean="0">
                <a:latin typeface="Arial" charset="0"/>
              </a:rPr>
              <a:t>, IPCC AR5: relying on </a:t>
            </a:r>
            <a:r>
              <a:rPr lang="en-AU" sz="2800" kern="1200" dirty="0" err="1" smtClean="0">
                <a:latin typeface="Arial" charset="0"/>
              </a:rPr>
              <a:t>BECCS</a:t>
            </a:r>
            <a:r>
              <a:rPr lang="en-AU" sz="2800" kern="1200" dirty="0" smtClean="0">
                <a:latin typeface="Arial" charset="0"/>
              </a:rPr>
              <a:t> to provide “negative emissions”</a:t>
            </a:r>
            <a:endParaRPr lang="en-AU" sz="2800" kern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17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60868" cy="451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48064" y="630932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i="1" dirty="0" smtClean="0">
                <a:solidFill>
                  <a:prstClr val="black"/>
                </a:solidFill>
                <a:latin typeface="Calibri"/>
              </a:rPr>
              <a:t>Global Energy Assessment 2012</a:t>
            </a:r>
            <a:endParaRPr lang="en-AU" i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578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en-US" sz="4000" dirty="0" smtClean="0"/>
              <a:t>Negative emissions options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773238"/>
            <a:ext cx="7864475" cy="4608512"/>
          </a:xfrm>
          <a:pattFill prst="pct50">
            <a:fgClr>
              <a:srgbClr val="E4E4E4"/>
            </a:fgClr>
            <a:bgClr>
              <a:schemeClr val="bg1"/>
            </a:bgClr>
          </a:pattFill>
          <a:ln w="12700">
            <a:noFill/>
            <a:miter lim="800000"/>
            <a:headEnd/>
            <a:tailEnd/>
          </a:ln>
        </p:spPr>
        <p:txBody>
          <a:bodyPr vert="horz" wrap="square" lIns="0" tIns="46038" rIns="0" bIns="46038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b="0" dirty="0" smtClean="0"/>
              <a:t>Afforestation, soil carbon management</a:t>
            </a:r>
          </a:p>
          <a:p>
            <a:pPr eaLnBrk="1" hangingPunct="1"/>
            <a:r>
              <a:rPr lang="en-US" sz="2800" b="0" dirty="0" smtClean="0"/>
              <a:t>Enhanced weathering</a:t>
            </a:r>
          </a:p>
          <a:p>
            <a:pPr eaLnBrk="1" hangingPunct="1"/>
            <a:r>
              <a:rPr lang="en-US" sz="2800" b="0" dirty="0" smtClean="0"/>
              <a:t>Direct air capture</a:t>
            </a:r>
          </a:p>
          <a:p>
            <a:pPr eaLnBrk="1" hangingPunct="1"/>
            <a:r>
              <a:rPr lang="en-US" sz="2800" b="0" dirty="0" smtClean="0"/>
              <a:t>Ocean </a:t>
            </a:r>
            <a:r>
              <a:rPr lang="en-US" sz="2800" b="0" dirty="0" err="1" smtClean="0"/>
              <a:t>fertilisation</a:t>
            </a:r>
            <a:endParaRPr lang="en-US" sz="2800" b="0" dirty="0" smtClean="0"/>
          </a:p>
          <a:p>
            <a:pPr eaLnBrk="1" hangingPunct="1"/>
            <a:r>
              <a:rPr lang="en-US" sz="2800" b="0" dirty="0" smtClean="0"/>
              <a:t>“</a:t>
            </a:r>
            <a:r>
              <a:rPr lang="en-US" sz="2800" b="0" dirty="0" err="1" smtClean="0"/>
              <a:t>BECCS</a:t>
            </a:r>
            <a:r>
              <a:rPr lang="en-US" sz="2800" b="0" dirty="0" smtClean="0"/>
              <a:t>” – </a:t>
            </a:r>
            <a:br>
              <a:rPr lang="en-US" sz="2800" b="0" dirty="0" smtClean="0"/>
            </a:br>
            <a:r>
              <a:rPr lang="en-US" sz="2800" b="0" dirty="0" smtClean="0"/>
              <a:t>Bioenergy+ Carbon Capture &amp;Storage</a:t>
            </a:r>
          </a:p>
        </p:txBody>
      </p:sp>
    </p:spTree>
    <p:extLst>
      <p:ext uri="{BB962C8B-B14F-4D97-AF65-F5344CB8AC3E}">
        <p14:creationId xmlns:p14="http://schemas.microsoft.com/office/powerpoint/2010/main" val="302853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Amazonian </a:t>
            </a:r>
            <a:r>
              <a:rPr lang="en-US" i="1" dirty="0" smtClean="0"/>
              <a:t>Terra </a:t>
            </a:r>
            <a:r>
              <a:rPr lang="en-US" i="1" dirty="0" err="1" smtClean="0"/>
              <a:t>preta</a:t>
            </a:r>
            <a:endParaRPr lang="en-AU" i="1" dirty="0" smtClean="0"/>
          </a:p>
        </p:txBody>
      </p:sp>
      <p:pic>
        <p:nvPicPr>
          <p:cNvPr id="43011" name="Picture 2" descr="Photo of Terra Preta Soil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143125"/>
            <a:ext cx="3933825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Box 3"/>
          <p:cNvSpPr txBox="1">
            <a:spLocks noChangeArrowheads="1"/>
          </p:cNvSpPr>
          <p:nvPr/>
        </p:nvSpPr>
        <p:spPr bwMode="auto">
          <a:xfrm>
            <a:off x="285750" y="6357938"/>
            <a:ext cx="5214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smtClean="0">
                <a:solidFill>
                  <a:srgbClr val="000000"/>
                </a:solidFill>
              </a:rPr>
              <a:t>Source: www.biochar-international.org</a:t>
            </a:r>
          </a:p>
        </p:txBody>
      </p:sp>
      <p:sp>
        <p:nvSpPr>
          <p:cNvPr id="43013" name="TextBox 4"/>
          <p:cNvSpPr txBox="1">
            <a:spLocks noChangeArrowheads="1"/>
          </p:cNvSpPr>
          <p:nvPr/>
        </p:nvSpPr>
        <p:spPr bwMode="auto">
          <a:xfrm>
            <a:off x="4857750" y="2286000"/>
            <a:ext cx="3786188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i="1" smtClean="0">
                <a:solidFill>
                  <a:srgbClr val="000000"/>
                </a:solidFill>
              </a:rPr>
              <a:t>Terra preta</a:t>
            </a:r>
            <a:r>
              <a:rPr lang="en-AU" smtClean="0">
                <a:solidFill>
                  <a:srgbClr val="000000"/>
                </a:solidFill>
              </a:rPr>
              <a:t> (dark earth) soils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AU" smtClean="0">
                <a:solidFill>
                  <a:srgbClr val="000000"/>
                </a:solidFill>
              </a:rPr>
              <a:t>High plant productivity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AU" smtClean="0">
                <a:solidFill>
                  <a:srgbClr val="000000"/>
                </a:solidFill>
              </a:rPr>
              <a:t>High organic carbon </a:t>
            </a:r>
            <a:br>
              <a:rPr lang="en-AU" smtClean="0">
                <a:solidFill>
                  <a:srgbClr val="000000"/>
                </a:solidFill>
              </a:rPr>
            </a:br>
            <a:r>
              <a:rPr lang="en-AU" smtClean="0">
                <a:solidFill>
                  <a:srgbClr val="000000"/>
                </a:solidFill>
              </a:rPr>
              <a:t>– stable char (black carbon)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mtClean="0">
              <a:solidFill>
                <a:srgbClr val="00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857750" y="3763963"/>
            <a:ext cx="3827917" cy="2870937"/>
            <a:chOff x="4857750" y="3763963"/>
            <a:chExt cx="3827917" cy="2870937"/>
          </a:xfrm>
        </p:grpSpPr>
        <p:pic>
          <p:nvPicPr>
            <p:cNvPr id="7" name="Picture 6" descr="DSCF4295.JPG"/>
            <p:cNvPicPr>
              <a:picLocks noChangeAspect="1"/>
            </p:cNvPicPr>
            <p:nvPr/>
          </p:nvPicPr>
          <p:blipFill>
            <a:blip r:embed="rId3" cstate="email">
              <a:lum bright="-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7750" y="3763963"/>
              <a:ext cx="3827917" cy="2870937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6793240" y="6003970"/>
              <a:ext cx="541157" cy="18728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5868653" y="4869160"/>
              <a:ext cx="541157" cy="18728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685800" y="685800"/>
            <a:ext cx="7848600" cy="1600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75000"/>
              </a:lnSpc>
            </a:pPr>
            <a:endParaRPr lang="en-AU" sz="5400" b="1" i="1">
              <a:solidFill>
                <a:srgbClr val="408000"/>
              </a:solidFill>
            </a:endParaRPr>
          </a:p>
        </p:txBody>
      </p:sp>
      <p:pic>
        <p:nvPicPr>
          <p:cNvPr id="14" name="Picture 13" descr="DSCF929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04664"/>
            <a:ext cx="4032447" cy="3024336"/>
          </a:xfrm>
          <a:prstGeom prst="rect">
            <a:avLst/>
          </a:prstGeom>
        </p:spPr>
      </p:pic>
      <p:pic>
        <p:nvPicPr>
          <p:cNvPr id="8" name="Imagen 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716338"/>
            <a:ext cx="4032447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447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 Presentation">
      <a:majorFont>
        <a:latin typeface="Arial Narrow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Custom Design">
  <a:themeElements>
    <a:clrScheme name="Custom Design 14">
      <a:dk1>
        <a:srgbClr val="002850"/>
      </a:dk1>
      <a:lt1>
        <a:srgbClr val="FFFFFF"/>
      </a:lt1>
      <a:dk2>
        <a:srgbClr val="003E7E"/>
      </a:dk2>
      <a:lt2>
        <a:srgbClr val="FFFFFF"/>
      </a:lt2>
      <a:accent1>
        <a:srgbClr val="D5EAFF"/>
      </a:accent1>
      <a:accent2>
        <a:srgbClr val="E31934"/>
      </a:accent2>
      <a:accent3>
        <a:srgbClr val="AAAFC0"/>
      </a:accent3>
      <a:accent4>
        <a:srgbClr val="DADADA"/>
      </a:accent4>
      <a:accent5>
        <a:srgbClr val="E7F3FF"/>
      </a:accent5>
      <a:accent6>
        <a:srgbClr val="CE162E"/>
      </a:accent6>
      <a:hlink>
        <a:srgbClr val="0066FF"/>
      </a:hlink>
      <a:folHlink>
        <a:srgbClr val="6600CC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080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080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3E7E"/>
        </a:dk1>
        <a:lt1>
          <a:srgbClr val="FFFFFF"/>
        </a:lt1>
        <a:dk2>
          <a:srgbClr val="003E7E"/>
        </a:dk2>
        <a:lt2>
          <a:srgbClr val="C0C0C0"/>
        </a:lt2>
        <a:accent1>
          <a:srgbClr val="D5EAFF"/>
        </a:accent1>
        <a:accent2>
          <a:srgbClr val="E31934"/>
        </a:accent2>
        <a:accent3>
          <a:srgbClr val="FFFFFF"/>
        </a:accent3>
        <a:accent4>
          <a:srgbClr val="00346B"/>
        </a:accent4>
        <a:accent5>
          <a:srgbClr val="E7F3FF"/>
        </a:accent5>
        <a:accent6>
          <a:srgbClr val="CE162E"/>
        </a:accent6>
        <a:hlink>
          <a:srgbClr val="0066FF"/>
        </a:hlink>
        <a:folHlink>
          <a:srgbClr val="66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4">
        <a:dk1>
          <a:srgbClr val="002850"/>
        </a:dk1>
        <a:lt1>
          <a:srgbClr val="FFFFFF"/>
        </a:lt1>
        <a:dk2>
          <a:srgbClr val="003E7E"/>
        </a:dk2>
        <a:lt2>
          <a:srgbClr val="FFFFFF"/>
        </a:lt2>
        <a:accent1>
          <a:srgbClr val="D5EAFF"/>
        </a:accent1>
        <a:accent2>
          <a:srgbClr val="E31934"/>
        </a:accent2>
        <a:accent3>
          <a:srgbClr val="AAAFC0"/>
        </a:accent3>
        <a:accent4>
          <a:srgbClr val="DADADA"/>
        </a:accent4>
        <a:accent5>
          <a:srgbClr val="E7F3FF"/>
        </a:accent5>
        <a:accent6>
          <a:srgbClr val="CE162E"/>
        </a:accent6>
        <a:hlink>
          <a:srgbClr val="0066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jr-folien-vorlage-en">
  <a:themeElements>
    <a:clrScheme name="">
      <a:dk1>
        <a:srgbClr val="000000"/>
      </a:dk1>
      <a:lt1>
        <a:srgbClr val="FFFFFF"/>
      </a:lt1>
      <a:dk2>
        <a:srgbClr val="007F59"/>
      </a:dk2>
      <a:lt2>
        <a:srgbClr val="919191"/>
      </a:lt2>
      <a:accent1>
        <a:srgbClr val="618FFD"/>
      </a:accent1>
      <a:accent2>
        <a:srgbClr val="B4DACF"/>
      </a:accent2>
      <a:accent3>
        <a:srgbClr val="FFFFFF"/>
      </a:accent3>
      <a:accent4>
        <a:srgbClr val="000000"/>
      </a:accent4>
      <a:accent5>
        <a:srgbClr val="B7C6FE"/>
      </a:accent5>
      <a:accent6>
        <a:srgbClr val="A3C5BB"/>
      </a:accent6>
      <a:hlink>
        <a:srgbClr val="FF0000"/>
      </a:hlink>
      <a:folHlink>
        <a:srgbClr val="CECECE"/>
      </a:folHlink>
    </a:clrScheme>
    <a:fontScheme name="jr-folien-vorlage-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jr-folien-vorlage-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r-folien-vorlage-e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r-folien-vorlage-e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r-folien-vorlage-e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r-folien-vorlage-e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r-folien-vorlage-e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r-folien-vorlage-e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Custom Design">
  <a:themeElements>
    <a:clrScheme name="Custom Design 13">
      <a:dk1>
        <a:srgbClr val="003E7E"/>
      </a:dk1>
      <a:lt1>
        <a:srgbClr val="FFFFFF"/>
      </a:lt1>
      <a:dk2>
        <a:srgbClr val="003E7E"/>
      </a:dk2>
      <a:lt2>
        <a:srgbClr val="C0C0C0"/>
      </a:lt2>
      <a:accent1>
        <a:srgbClr val="D5EAFF"/>
      </a:accent1>
      <a:accent2>
        <a:srgbClr val="E31934"/>
      </a:accent2>
      <a:accent3>
        <a:srgbClr val="FFFFFF"/>
      </a:accent3>
      <a:accent4>
        <a:srgbClr val="00346B"/>
      </a:accent4>
      <a:accent5>
        <a:srgbClr val="E7F3FF"/>
      </a:accent5>
      <a:accent6>
        <a:srgbClr val="CE162E"/>
      </a:accent6>
      <a:hlink>
        <a:srgbClr val="0066FF"/>
      </a:hlink>
      <a:folHlink>
        <a:srgbClr val="6600CC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3E7E"/>
        </a:dk1>
        <a:lt1>
          <a:srgbClr val="FFFFFF"/>
        </a:lt1>
        <a:dk2>
          <a:srgbClr val="003E7E"/>
        </a:dk2>
        <a:lt2>
          <a:srgbClr val="C0C0C0"/>
        </a:lt2>
        <a:accent1>
          <a:srgbClr val="D5EAFF"/>
        </a:accent1>
        <a:accent2>
          <a:srgbClr val="E31934"/>
        </a:accent2>
        <a:accent3>
          <a:srgbClr val="FFFFFF"/>
        </a:accent3>
        <a:accent4>
          <a:srgbClr val="00346B"/>
        </a:accent4>
        <a:accent5>
          <a:srgbClr val="E7F3FF"/>
        </a:accent5>
        <a:accent6>
          <a:srgbClr val="CE162E"/>
        </a:accent6>
        <a:hlink>
          <a:srgbClr val="0066FF"/>
        </a:hlink>
        <a:folHlink>
          <a:srgbClr val="66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4">
        <a:dk1>
          <a:srgbClr val="002850"/>
        </a:dk1>
        <a:lt1>
          <a:srgbClr val="FFFFFF"/>
        </a:lt1>
        <a:dk2>
          <a:srgbClr val="003E7E"/>
        </a:dk2>
        <a:lt2>
          <a:srgbClr val="FFFFFF"/>
        </a:lt2>
        <a:accent1>
          <a:srgbClr val="D5EAFF"/>
        </a:accent1>
        <a:accent2>
          <a:srgbClr val="E31934"/>
        </a:accent2>
        <a:accent3>
          <a:srgbClr val="AAAFC0"/>
        </a:accent3>
        <a:accent4>
          <a:srgbClr val="DADADA"/>
        </a:accent4>
        <a:accent5>
          <a:srgbClr val="E7F3FF"/>
        </a:accent5>
        <a:accent6>
          <a:srgbClr val="CE162E"/>
        </a:accent6>
        <a:hlink>
          <a:srgbClr val="0066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4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 Presentation">
      <a:majorFont>
        <a:latin typeface="Arial Narrow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necsiro_powerpoint_070705">
  <a:themeElements>
    <a:clrScheme name="onecsiro_powerpoint_070705 13">
      <a:dk1>
        <a:srgbClr val="000000"/>
      </a:dk1>
      <a:lt1>
        <a:srgbClr val="FFFFFF"/>
      </a:lt1>
      <a:dk2>
        <a:srgbClr val="FFFFFF"/>
      </a:dk2>
      <a:lt2>
        <a:srgbClr val="999999"/>
      </a:lt2>
      <a:accent1>
        <a:srgbClr val="0099CC"/>
      </a:accent1>
      <a:accent2>
        <a:srgbClr val="BED600"/>
      </a:accent2>
      <a:accent3>
        <a:srgbClr val="FFFFFF"/>
      </a:accent3>
      <a:accent4>
        <a:srgbClr val="000000"/>
      </a:accent4>
      <a:accent5>
        <a:srgbClr val="AACAE2"/>
      </a:accent5>
      <a:accent6>
        <a:srgbClr val="ACC200"/>
      </a:accent6>
      <a:hlink>
        <a:srgbClr val="CB5056"/>
      </a:hlink>
      <a:folHlink>
        <a:srgbClr val="EBAB00"/>
      </a:folHlink>
    </a:clrScheme>
    <a:fontScheme name="onecsiro_powerpoint_07070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necsiro_powerpoint_07070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csiro_powerpoint_07070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csiro_powerpoint_07070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csiro_powerpoint_07070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csiro_powerpoint_07070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csiro_powerpoint_07070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13">
        <a:dk1>
          <a:srgbClr val="000000"/>
        </a:dk1>
        <a:lt1>
          <a:srgbClr val="FFFFFF"/>
        </a:lt1>
        <a:dk2>
          <a:srgbClr val="FFFFFF"/>
        </a:dk2>
        <a:lt2>
          <a:srgbClr val="999999"/>
        </a:lt2>
        <a:accent1>
          <a:srgbClr val="0099CC"/>
        </a:accent1>
        <a:accent2>
          <a:srgbClr val="BED600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ACC200"/>
        </a:accent6>
        <a:hlink>
          <a:srgbClr val="CB5056"/>
        </a:hlink>
        <a:folHlink>
          <a:srgbClr val="EBAB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 Presentation">
      <a:majorFont>
        <a:latin typeface="Arial Narrow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 Presentation">
      <a:majorFont>
        <a:latin typeface="Arial Narrow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 Presentation">
      <a:majorFont>
        <a:latin typeface="Arial Narrow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 Presentation">
      <a:majorFont>
        <a:latin typeface="Arial Narrow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necsiro_powerpoint_070705">
  <a:themeElements>
    <a:clrScheme name="onecsiro_powerpoint_070705 13">
      <a:dk1>
        <a:srgbClr val="000000"/>
      </a:dk1>
      <a:lt1>
        <a:srgbClr val="FFFFFF"/>
      </a:lt1>
      <a:dk2>
        <a:srgbClr val="FFFFFF"/>
      </a:dk2>
      <a:lt2>
        <a:srgbClr val="999999"/>
      </a:lt2>
      <a:accent1>
        <a:srgbClr val="0099CC"/>
      </a:accent1>
      <a:accent2>
        <a:srgbClr val="BED600"/>
      </a:accent2>
      <a:accent3>
        <a:srgbClr val="FFFFFF"/>
      </a:accent3>
      <a:accent4>
        <a:srgbClr val="000000"/>
      </a:accent4>
      <a:accent5>
        <a:srgbClr val="AACAE2"/>
      </a:accent5>
      <a:accent6>
        <a:srgbClr val="ACC200"/>
      </a:accent6>
      <a:hlink>
        <a:srgbClr val="CB5056"/>
      </a:hlink>
      <a:folHlink>
        <a:srgbClr val="EBAB00"/>
      </a:folHlink>
    </a:clrScheme>
    <a:fontScheme name="onecsiro_powerpoint_07070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necsiro_powerpoint_07070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csiro_powerpoint_07070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csiro_powerpoint_07070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csiro_powerpoint_07070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csiro_powerpoint_07070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csiro_powerpoint_07070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13">
        <a:dk1>
          <a:srgbClr val="000000"/>
        </a:dk1>
        <a:lt1>
          <a:srgbClr val="FFFFFF"/>
        </a:lt1>
        <a:dk2>
          <a:srgbClr val="FFFFFF"/>
        </a:dk2>
        <a:lt2>
          <a:srgbClr val="999999"/>
        </a:lt2>
        <a:accent1>
          <a:srgbClr val="0099CC"/>
        </a:accent1>
        <a:accent2>
          <a:srgbClr val="BED600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ACC200"/>
        </a:accent6>
        <a:hlink>
          <a:srgbClr val="CB5056"/>
        </a:hlink>
        <a:folHlink>
          <a:srgbClr val="EBAB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flagship_powerpoint">
  <a:themeElements>
    <a:clrScheme name="flagship_powerpoint 13">
      <a:dk1>
        <a:srgbClr val="000000"/>
      </a:dk1>
      <a:lt1>
        <a:srgbClr val="FFFFFF"/>
      </a:lt1>
      <a:dk2>
        <a:srgbClr val="FFFFFF"/>
      </a:dk2>
      <a:lt2>
        <a:srgbClr val="999999"/>
      </a:lt2>
      <a:accent1>
        <a:srgbClr val="0099CC"/>
      </a:accent1>
      <a:accent2>
        <a:srgbClr val="BED600"/>
      </a:accent2>
      <a:accent3>
        <a:srgbClr val="FFFFFF"/>
      </a:accent3>
      <a:accent4>
        <a:srgbClr val="000000"/>
      </a:accent4>
      <a:accent5>
        <a:srgbClr val="AACAE2"/>
      </a:accent5>
      <a:accent6>
        <a:srgbClr val="ACC200"/>
      </a:accent6>
      <a:hlink>
        <a:srgbClr val="CB5056"/>
      </a:hlink>
      <a:folHlink>
        <a:srgbClr val="EBAB00"/>
      </a:folHlink>
    </a:clrScheme>
    <a:fontScheme name="flagship_powerpoi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lagship_powerpoi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agship_powerpoin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agship_powerpoin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agship_powerpoin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agship_powerpoin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agship_powerpoin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agship_powerpoin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agship_powerpoin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agship_powerpoin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agship_powerpoin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agship_powerpoin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agship_powerpoin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agship_powerpoint 13">
        <a:dk1>
          <a:srgbClr val="000000"/>
        </a:dk1>
        <a:lt1>
          <a:srgbClr val="FFFFFF"/>
        </a:lt1>
        <a:dk2>
          <a:srgbClr val="FFFFFF"/>
        </a:dk2>
        <a:lt2>
          <a:srgbClr val="999999"/>
        </a:lt2>
        <a:accent1>
          <a:srgbClr val="0099CC"/>
        </a:accent1>
        <a:accent2>
          <a:srgbClr val="BED600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ACC200"/>
        </a:accent6>
        <a:hlink>
          <a:srgbClr val="CB5056"/>
        </a:hlink>
        <a:folHlink>
          <a:srgbClr val="EBAB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22971</TotalTime>
  <Words>1514</Words>
  <Application>Microsoft Office PowerPoint</Application>
  <PresentationFormat>On-screen Show (4:3)</PresentationFormat>
  <Paragraphs>416</Paragraphs>
  <Slides>47</Slides>
  <Notes>13</Notes>
  <HiddenSlides>5</HiddenSlides>
  <MMClips>0</MMClips>
  <ScaleCrop>false</ScaleCrop>
  <HeadingPairs>
    <vt:vector size="6" baseType="variant">
      <vt:variant>
        <vt:lpstr>Theme</vt:lpstr>
      </vt:variant>
      <vt:variant>
        <vt:i4>16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65" baseType="lpstr">
      <vt:lpstr>1_Blank Presentation</vt:lpstr>
      <vt:lpstr>1_onecsiro_powerpoint_070705</vt:lpstr>
      <vt:lpstr>2_Blank Presentation</vt:lpstr>
      <vt:lpstr>3_Blank Presentation</vt:lpstr>
      <vt:lpstr>5_Blank Presentation</vt:lpstr>
      <vt:lpstr>7_Blank Presentation</vt:lpstr>
      <vt:lpstr>onecsiro_powerpoint_070705</vt:lpstr>
      <vt:lpstr>flagship_powerpoint</vt:lpstr>
      <vt:lpstr>1_Default Design</vt:lpstr>
      <vt:lpstr>2_Default Design</vt:lpstr>
      <vt:lpstr>Custom Design</vt:lpstr>
      <vt:lpstr>jr-folien-vorlage-en</vt:lpstr>
      <vt:lpstr>2_Custom Design</vt:lpstr>
      <vt:lpstr>14_Blank Presentation</vt:lpstr>
      <vt:lpstr>Office Theme</vt:lpstr>
      <vt:lpstr>5_Default Design</vt:lpstr>
      <vt:lpstr>Photo Editor Photo</vt:lpstr>
      <vt:lpstr>Chart</vt:lpstr>
      <vt:lpstr>The Case for Biochar </vt:lpstr>
      <vt:lpstr>PowerPoint Presentation</vt:lpstr>
      <vt:lpstr>PowerPoint Presentation</vt:lpstr>
      <vt:lpstr>Costs of climate change</vt:lpstr>
      <vt:lpstr>Too late to avoid 2° C ?</vt:lpstr>
      <vt:lpstr>PowerPoint Presentation</vt:lpstr>
      <vt:lpstr>Negative emissions options</vt:lpstr>
      <vt:lpstr>Amazonian Terra preta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Sustained increase in plant growth</vt:lpstr>
      <vt:lpstr>PowerPoint Presentation</vt:lpstr>
      <vt:lpstr>PowerPoint Presentation</vt:lpstr>
      <vt:lpstr>Biochar stability  -   a function of feedstock and pyrolysis conditions </vt:lpstr>
      <vt:lpstr>PowerPoint Presentation</vt:lpstr>
      <vt:lpstr>IBI index of biochar stability</vt:lpstr>
      <vt:lpstr>Biochar can reduce soil N2O emissions </vt:lpstr>
      <vt:lpstr>Nitrous oxide measurement</vt:lpstr>
      <vt:lpstr>PowerPoint Presentation</vt:lpstr>
      <vt:lpstr>GHG mitigation benefits of biochar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Potential mitigation through biochar - global</vt:lpstr>
      <vt:lpstr>PowerPoint Presentation</vt:lpstr>
      <vt:lpstr>PowerPoint Presentation</vt:lpstr>
      <vt:lpstr>Biomass sources</vt:lpstr>
      <vt:lpstr>PowerPoint Presentation</vt:lpstr>
      <vt:lpstr>Sustainability issues for biochar – direct (1)</vt:lpstr>
      <vt:lpstr>Sustainability issues for biochar – direct (2)</vt:lpstr>
      <vt:lpstr>PowerPoint Presentation</vt:lpstr>
      <vt:lpstr>What do we know about biochar?</vt:lpstr>
      <vt:lpstr>To pyrolyse, or not to pyrolyse….</vt:lpstr>
      <vt:lpstr>A DAFF field trial comparing pyrolysed vs unpyrolysed poultry litter</vt:lpstr>
      <vt:lpstr>Basic properties of amendments</vt:lpstr>
      <vt:lpstr>Biochar vs raw poultry litter (PL):  impact on corn</vt:lpstr>
      <vt:lpstr>PowerPoint Presentation</vt:lpstr>
      <vt:lpstr>Economic assessment for poultry litter  biochar</vt:lpstr>
      <vt:lpstr>Summary</vt:lpstr>
    </vt:vector>
  </TitlesOfParts>
  <Company>State Forests of NSW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Greenhouse gas mitigation benefits of biochar as a soil amendment</dc:title>
  <dc:creator>annettec</dc:creator>
  <cp:lastModifiedBy>ALC</cp:lastModifiedBy>
  <cp:revision>295</cp:revision>
  <dcterms:created xsi:type="dcterms:W3CDTF">2008-10-13T10:01:45Z</dcterms:created>
  <dcterms:modified xsi:type="dcterms:W3CDTF">2014-02-13T01:05:11Z</dcterms:modified>
</cp:coreProperties>
</file>